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activeX/activeX1.xml" ContentType="application/vnd.ms-office.activeX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51" r:id="rId3"/>
    <p:sldMasterId id="2147483652" r:id="rId4"/>
    <p:sldMasterId id="2147483653" r:id="rId5"/>
    <p:sldMasterId id="2147483654" r:id="rId6"/>
    <p:sldMasterId id="2147483655" r:id="rId7"/>
    <p:sldMasterId id="2147483656" r:id="rId8"/>
    <p:sldMasterId id="2147483657" r:id="rId9"/>
  </p:sldMasterIdLst>
  <p:notesMasterIdLst>
    <p:notesMasterId r:id="rId77"/>
  </p:notesMasterIdLst>
  <p:sldIdLst>
    <p:sldId id="584" r:id="rId10"/>
    <p:sldId id="581" r:id="rId11"/>
    <p:sldId id="555" r:id="rId12"/>
    <p:sldId id="556" r:id="rId13"/>
    <p:sldId id="557" r:id="rId14"/>
    <p:sldId id="490" r:id="rId15"/>
    <p:sldId id="587" r:id="rId16"/>
    <p:sldId id="585" r:id="rId17"/>
    <p:sldId id="497" r:id="rId18"/>
    <p:sldId id="481" r:id="rId19"/>
    <p:sldId id="498" r:id="rId20"/>
    <p:sldId id="482" r:id="rId21"/>
    <p:sldId id="500" r:id="rId22"/>
    <p:sldId id="501" r:id="rId23"/>
    <p:sldId id="502" r:id="rId24"/>
    <p:sldId id="503" r:id="rId25"/>
    <p:sldId id="504" r:id="rId26"/>
    <p:sldId id="388" r:id="rId27"/>
    <p:sldId id="464" r:id="rId28"/>
    <p:sldId id="509" r:id="rId29"/>
    <p:sldId id="529" r:id="rId30"/>
    <p:sldId id="530" r:id="rId31"/>
    <p:sldId id="531" r:id="rId32"/>
    <p:sldId id="532" r:id="rId33"/>
    <p:sldId id="533" r:id="rId34"/>
    <p:sldId id="528" r:id="rId35"/>
    <p:sldId id="566" r:id="rId36"/>
    <p:sldId id="567" r:id="rId37"/>
    <p:sldId id="568" r:id="rId38"/>
    <p:sldId id="569" r:id="rId39"/>
    <p:sldId id="571" r:id="rId40"/>
    <p:sldId id="572" r:id="rId41"/>
    <p:sldId id="573" r:id="rId42"/>
    <p:sldId id="570" r:id="rId43"/>
    <p:sldId id="574" r:id="rId44"/>
    <p:sldId id="575" r:id="rId45"/>
    <p:sldId id="576" r:id="rId46"/>
    <p:sldId id="577" r:id="rId47"/>
    <p:sldId id="578" r:id="rId48"/>
    <p:sldId id="579" r:id="rId49"/>
    <p:sldId id="580" r:id="rId50"/>
    <p:sldId id="551" r:id="rId51"/>
    <p:sldId id="552" r:id="rId52"/>
    <p:sldId id="553" r:id="rId53"/>
    <p:sldId id="554" r:id="rId54"/>
    <p:sldId id="545" r:id="rId55"/>
    <p:sldId id="560" r:id="rId56"/>
    <p:sldId id="522" r:id="rId57"/>
    <p:sldId id="564" r:id="rId58"/>
    <p:sldId id="588" r:id="rId59"/>
    <p:sldId id="589" r:id="rId60"/>
    <p:sldId id="590" r:id="rId61"/>
    <p:sldId id="512" r:id="rId62"/>
    <p:sldId id="513" r:id="rId63"/>
    <p:sldId id="515" r:id="rId64"/>
    <p:sldId id="518" r:id="rId65"/>
    <p:sldId id="519" r:id="rId66"/>
    <p:sldId id="520" r:id="rId67"/>
    <p:sldId id="521" r:id="rId68"/>
    <p:sldId id="492" r:id="rId69"/>
    <p:sldId id="525" r:id="rId70"/>
    <p:sldId id="527" r:id="rId71"/>
    <p:sldId id="563" r:id="rId72"/>
    <p:sldId id="517" r:id="rId73"/>
    <p:sldId id="493" r:id="rId74"/>
    <p:sldId id="586" r:id="rId75"/>
    <p:sldId id="562" r:id="rId76"/>
  </p:sldIdLst>
  <p:sldSz cx="9144000" cy="6858000" type="screen4x3"/>
  <p:notesSz cx="6858000" cy="9144000"/>
  <p:kinsoku lang="zh-CN" invalStChars="!),.:;?]}、。—ˇ¨〃々～‖…’”〕〉》」』〗】∶！＂＇），．：；？］｀｜｝·" invalEndChars="([{‘“〔〈《「『〖【（［｛．·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36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36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36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36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FFFF00"/>
    <a:srgbClr val="CC00FF"/>
    <a:srgbClr val="FF33CC"/>
    <a:srgbClr val="FF3399"/>
    <a:srgbClr val="CCFF33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 autoAdjust="0"/>
  </p:normalViewPr>
  <p:slideViewPr>
    <p:cSldViewPr>
      <p:cViewPr varScale="1">
        <p:scale>
          <a:sx n="44" d="100"/>
          <a:sy n="44" d="100"/>
        </p:scale>
        <p:origin x="-124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76" Type="http://schemas.openxmlformats.org/officeDocument/2006/relationships/slide" Target="slides/slide67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slide" Target="slides/slide57.xml"/><Relationship Id="rId74" Type="http://schemas.openxmlformats.org/officeDocument/2006/relationships/slide" Target="slides/slide65.xml"/><Relationship Id="rId79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2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73" Type="http://schemas.openxmlformats.org/officeDocument/2006/relationships/slide" Target="slides/slide64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slide" Target="slides/slide55.xml"/><Relationship Id="rId69" Type="http://schemas.openxmlformats.org/officeDocument/2006/relationships/slide" Target="slides/slide60.xml"/><Relationship Id="rId77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openxmlformats.org/officeDocument/2006/relationships/slide" Target="slides/slide63.xml"/><Relationship Id="rId80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slide" Target="slides/slide58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slide" Target="slides/slide61.xml"/><Relationship Id="rId75" Type="http://schemas.openxmlformats.org/officeDocument/2006/relationships/slide" Target="slides/slide6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1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79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1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21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1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E2B0A092-94E2-4B49-B776-E05EF3DDAF5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972821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FDEDAF-63C9-4998-B87F-968570C0988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72046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B987EB-32D3-499C-A36F-C625E7349A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60873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A60EAB-37E6-4EAB-BA73-4CAD5BE48703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521AD3-F7DC-4C3C-9B06-07F836A4B1E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2201137"/>
      </p:ext>
    </p:extLst>
  </p:cSld>
  <p:clrMapOvr>
    <a:masterClrMapping/>
  </p:clrMapOvr>
  <p:transition>
    <p:random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6B360E-BDF7-4F11-BE65-E3CD597E26A9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4C30D9-6472-49ED-AB51-511C91B8434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4906198"/>
      </p:ext>
    </p:extLst>
  </p:cSld>
  <p:clrMapOvr>
    <a:masterClrMapping/>
  </p:clrMapOvr>
  <p:transition>
    <p:random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E13254-4777-4B53-BC20-FE8D16DD4FC4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A6E3DE-0D79-4847-BC6D-A9C163AAD31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0520433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53B8F-483E-43C5-A0E4-1FE6F19C41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5239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A70F5-255C-4E12-96DA-D2D28BFC876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165349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519AF3-34A3-4EC1-A329-2891002378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814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58C1D-F1D6-4E5B-A167-55C9A1F452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6081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7661B-BBC5-4F28-B833-ED1E573B4F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289748"/>
      </p:ext>
    </p:extLst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5557D-07FB-435B-8101-6629FDD1F4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50443881"/>
      </p:ext>
    </p:extLst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6419B-2D8D-4864-8998-BE7462CE76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54043439"/>
      </p:ext>
    </p:extLst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3A07D-151B-4DD4-B44F-4271B3C8D0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0997485"/>
      </p:ext>
    </p:extLst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80B31-3B30-4912-915D-84E02FC6D8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0859564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A2B34-4D2C-43BF-B70D-6FE509825F0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94198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B00A5-12B3-43E5-BA6B-736BE3F0146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02499644"/>
      </p:ext>
    </p:extLst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E39-5B69-4F8C-8B1F-E7C4478B10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8824969"/>
      </p:ext>
    </p:extLst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12CA1-0568-4CFA-ABA1-56BCC2C03B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5627119"/>
      </p:ext>
    </p:extLst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15E2A-FEE3-4525-BB48-23D1B5A600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9090446"/>
      </p:ext>
    </p:extLst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A0ABD-E637-4795-9C1B-CA80357477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496339"/>
      </p:ext>
    </p:extLst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4525F-2EC0-442F-812A-274E38F1C7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26508507"/>
      </p:ext>
    </p:extLst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865FE2C-8538-4DE9-9CC1-55BB5FA0E8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43913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14A818-1540-42FA-AF56-E4F151571A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66612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7CF41D5-1640-4FD6-B186-88054FF94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5429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7C509A0-4905-4894-A02C-99E53D61A72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1984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5AC392-9945-4777-99F7-CB3FC875C9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3754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2CA5127-6CFA-40EB-82E3-84B8B5C11F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23665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F22E94-0C26-4D4D-AEB4-1ABBC22B0A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36769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0AC89AE-012E-40FE-B3EE-F01908B3BE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78827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D42C8D2-9D16-4F8F-935D-3398A3E302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72592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8ED85E2-FE83-4EC5-AA0B-C0B5580EA2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621748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74EF919-2889-4A93-A8DC-B9003D6A06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100013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B383FF5-61F7-456F-9A1F-6AEB5857B6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393452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2623FEF-A6FC-4111-93B1-B1FD635461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2740275"/>
      </p:ext>
    </p:extLst>
  </p:cSld>
  <p:clrMapOvr>
    <a:masterClrMapping/>
  </p:clrMapOvr>
  <p:transition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5FD0BA-56DA-4F6E-96D2-0B67DD32F4D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78967234"/>
      </p:ext>
    </p:extLst>
  </p:cSld>
  <p:clrMapOvr>
    <a:masterClrMapping/>
  </p:clrMapOvr>
  <p:transition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3451B7-E936-4BC1-944B-DC24FF81DC0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72289480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253273-D5AC-4017-B07F-8E48013D9B3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74969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470B62-C498-4792-B50A-D37F6F9ED2C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0444978"/>
      </p:ext>
    </p:extLst>
  </p:cSld>
  <p:clrMapOvr>
    <a:masterClrMapping/>
  </p:clrMapOvr>
  <p:transition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494AFB6-DF92-4BC4-9350-F51E3C5A5E8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3359452"/>
      </p:ext>
    </p:extLst>
  </p:cSld>
  <p:clrMapOvr>
    <a:masterClrMapping/>
  </p:clrMapOvr>
  <p:transition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6BBCD8-E72E-4184-9CCA-05FBAC4E8D8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2533158"/>
      </p:ext>
    </p:extLst>
  </p:cSld>
  <p:clrMapOvr>
    <a:masterClrMapping/>
  </p:clrMapOvr>
  <p:transition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6EEA3B1-FDE3-4AF8-9E2C-2AC8BB3F50C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5339624"/>
      </p:ext>
    </p:extLst>
  </p:cSld>
  <p:clrMapOvr>
    <a:masterClrMapping/>
  </p:clrMapOvr>
  <p:transition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3BDB00D-D89A-496C-806E-85EF83685F7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678899"/>
      </p:ext>
    </p:extLst>
  </p:cSld>
  <p:clrMapOvr>
    <a:masterClrMapping/>
  </p:clrMapOvr>
  <p:transition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C0D5BCE-E816-47A6-95E9-F962D355394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998369"/>
      </p:ext>
    </p:extLst>
  </p:cSld>
  <p:clrMapOvr>
    <a:masterClrMapping/>
  </p:clrMapOvr>
  <p:transition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2908B01-DDB7-479B-97F9-B70EAD70159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4164336"/>
      </p:ext>
    </p:extLst>
  </p:cSld>
  <p:clrMapOvr>
    <a:masterClrMapping/>
  </p:clrMapOvr>
  <p:transition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2240182-CE6A-43CA-98B8-498EEF6066C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262529"/>
      </p:ext>
    </p:extLst>
  </p:cSld>
  <p:clrMapOvr>
    <a:masterClrMapping/>
  </p:clrMapOvr>
  <p:transition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64BBDA-0A3A-44B5-9AA9-AD1384E2B128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A4DF46-03ED-44B3-8FF4-B75834CA7F7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3002410"/>
      </p:ext>
    </p:extLst>
  </p:cSld>
  <p:clrMapOvr>
    <a:masterClrMapping/>
  </p:clrMapOvr>
  <p:transition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F5D6CF-2CAC-48DF-A68F-6B1365776EB3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DFFD73-337A-4845-9622-6D0BBBEDD3C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7796871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1F873-7D71-4B01-AF3E-D24B252F81F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532903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C5A73D-B40E-425F-A8F0-D2173BC66474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FFC23D-AED9-407A-A6CA-58645EF0CFA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24498741"/>
      </p:ext>
    </p:extLst>
  </p:cSld>
  <p:clrMapOvr>
    <a:masterClrMapping/>
  </p:clrMapOvr>
  <p:transition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7277D8-5F71-4ADA-86CC-E00700F72A65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E4E367-9812-4063-9A25-9E51F7E436E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17213196"/>
      </p:ext>
    </p:extLst>
  </p:cSld>
  <p:clrMapOvr>
    <a:masterClrMapping/>
  </p:clrMapOvr>
  <p:transition>
    <p:rand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A887DEF-3055-4C42-9740-3FF41FA06954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4A5B5B-1DD8-4310-81FA-FE684CFD649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8917972"/>
      </p:ext>
    </p:extLst>
  </p:cSld>
  <p:clrMapOvr>
    <a:masterClrMapping/>
  </p:clrMapOvr>
  <p:transition>
    <p:rand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C1B3BD-F39A-4F22-B3BA-F725BAAA7007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B4B233-B782-488A-A7BC-7EB7BDD998A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7985724"/>
      </p:ext>
    </p:extLst>
  </p:cSld>
  <p:clrMapOvr>
    <a:masterClrMapping/>
  </p:clrMapOvr>
  <p:transition>
    <p:rand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CA4D97-E162-49B6-964A-AC7E36FEA7FD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8D1334-91B3-44A1-A9F6-47CD01B5CB1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248857"/>
      </p:ext>
    </p:extLst>
  </p:cSld>
  <p:clrMapOvr>
    <a:masterClrMapping/>
  </p:clrMapOvr>
  <p:transition>
    <p:rand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1AB3DE-70CF-4D98-B4D4-270D64D496D2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940FDD-C8C0-4D16-97FA-EA3AB822D5C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38114871"/>
      </p:ext>
    </p:extLst>
  </p:cSld>
  <p:clrMapOvr>
    <a:masterClrMapping/>
  </p:clrMapOvr>
  <p:transition>
    <p:rand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6AB474-A921-40E8-82EF-6F1BDE04221A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773DFD-2AD1-4327-97EB-BBCB12CA1CC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0244038"/>
      </p:ext>
    </p:extLst>
  </p:cSld>
  <p:clrMapOvr>
    <a:masterClrMapping/>
  </p:clrMapOvr>
  <p:transition>
    <p:rand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53B8BA-F39A-460D-8C96-459D2F92A6C6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A86F69-0F0F-4EC8-9D64-1BFF9818149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6664172"/>
      </p:ext>
    </p:extLst>
  </p:cSld>
  <p:clrMapOvr>
    <a:masterClrMapping/>
  </p:clrMapOvr>
  <p:transition>
    <p:rand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7EA426-2312-44DA-9F8E-4944EC6304B7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1B7AEA-2716-4570-A3A8-C4EA2C1C9E5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589675"/>
      </p:ext>
    </p:extLst>
  </p:cSld>
  <p:clrMapOvr>
    <a:masterClrMapping/>
  </p:clrMapOvr>
  <p:transition>
    <p:rand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9D3A4-0909-457E-8D52-217BF7C6869F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5FBAFB-6114-447B-B1AC-C564F6B3645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2433691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82973-E5A4-4167-AA74-89416AFB611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623271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DD0649-148E-4767-8338-1DFC5B8FA63B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87ADA-77D8-4A75-A362-89A5084A4CA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3536630"/>
      </p:ext>
    </p:extLst>
  </p:cSld>
  <p:clrMapOvr>
    <a:masterClrMapping/>
  </p:clrMapOvr>
  <p:transition>
    <p:rand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BA4D81-DE24-4115-91B1-ED599C99CFE7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BFC5-FF5C-4D3D-80D3-ED061B69430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09255240"/>
      </p:ext>
    </p:extLst>
  </p:cSld>
  <p:clrMapOvr>
    <a:masterClrMapping/>
  </p:clrMapOvr>
  <p:transition>
    <p:rand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A1DA0D-63A4-49E3-82E3-99C4A172E34C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2A01DA-7BD8-42D4-BAC9-69FE1405123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3883538"/>
      </p:ext>
    </p:extLst>
  </p:cSld>
  <p:clrMapOvr>
    <a:masterClrMapping/>
  </p:clrMapOvr>
  <p:transition>
    <p:rand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010F95-7828-44C0-85C0-D634B4311E63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02B0A7-363B-4D20-8D25-F9EDE191575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4222620"/>
      </p:ext>
    </p:extLst>
  </p:cSld>
  <p:clrMapOvr>
    <a:masterClrMapping/>
  </p:clrMapOvr>
  <p:transition>
    <p:random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B660F7-DED4-48C0-9D60-51E5425FAC0D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A0DC6E-C8F5-4C01-B105-236CCCDBEA1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0956036"/>
      </p:ext>
    </p:extLst>
  </p:cSld>
  <p:clrMapOvr>
    <a:masterClrMapping/>
  </p:clrMapOvr>
  <p:transition>
    <p:random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B2EF49-2C54-4237-889F-894CB3F2CAAC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65E1D3-B29C-4B30-9672-BD298CCC422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5480375"/>
      </p:ext>
    </p:extLst>
  </p:cSld>
  <p:clrMapOvr>
    <a:masterClrMapping/>
  </p:clrMapOvr>
  <p:transition>
    <p:random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A393CD-6C7C-48E0-953C-7F9E4EDD7C96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386131-B702-4812-A68E-8E189F11108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6232722"/>
      </p:ext>
    </p:extLst>
  </p:cSld>
  <p:clrMapOvr>
    <a:masterClrMapping/>
  </p:clrMapOvr>
  <p:transition>
    <p:random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AD31CC-4484-40E9-B671-F8B9FB5ED160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E4DAE3-3FE2-4976-932B-2CCEC28C6A9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5982486"/>
      </p:ext>
    </p:extLst>
  </p:cSld>
  <p:clrMapOvr>
    <a:masterClrMapping/>
  </p:clrMapOvr>
  <p:transition>
    <p:random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D8358F-D3B3-402C-8DFC-850FD5462CB0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19F81E-FBF5-4FA6-83F3-D2F442B68BD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24153728"/>
      </p:ext>
    </p:extLst>
  </p:cSld>
  <p:clrMapOvr>
    <a:masterClrMapping/>
  </p:clrMapOvr>
  <p:transition>
    <p:random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AEFCB4-B48F-4C7D-A490-EC0732DF7669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6D93E0-DBAB-4ED5-8D6A-75E447F1970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054118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DED278-08C9-404B-A88D-94F26D3CBB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5805302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425C2-867D-477F-B579-B7F1CC5FB0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43951440"/>
      </p:ext>
    </p:extLst>
  </p:cSld>
  <p:clrMapOvr>
    <a:masterClrMapping/>
  </p:clrMapOvr>
  <p:transition>
    <p:random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3704F-3D8E-41C4-B835-E1D816446B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4261608"/>
      </p:ext>
    </p:extLst>
  </p:cSld>
  <p:clrMapOvr>
    <a:masterClrMapping/>
  </p:clrMapOvr>
  <p:transition>
    <p:random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21079-239B-4BA4-B823-54A95C2998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9653053"/>
      </p:ext>
    </p:extLst>
  </p:cSld>
  <p:clrMapOvr>
    <a:masterClrMapping/>
  </p:clrMapOvr>
  <p:transition>
    <p:random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E0993-F32D-4BBB-BDC7-8B35439643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7315863"/>
      </p:ext>
    </p:extLst>
  </p:cSld>
  <p:clrMapOvr>
    <a:masterClrMapping/>
  </p:clrMapOvr>
  <p:transition>
    <p:random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B8207-296B-4C6A-8F75-94A3DC318A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4103034"/>
      </p:ext>
    </p:extLst>
  </p:cSld>
  <p:clrMapOvr>
    <a:masterClrMapping/>
  </p:clrMapOvr>
  <p:transition>
    <p:random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ECED8-50D6-4C06-B99E-B1BE8AF020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5866198"/>
      </p:ext>
    </p:extLst>
  </p:cSld>
  <p:clrMapOvr>
    <a:masterClrMapping/>
  </p:clrMapOvr>
  <p:transition>
    <p:random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2A285-C48A-47C9-9C3E-0D175A4E4C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7885326"/>
      </p:ext>
    </p:extLst>
  </p:cSld>
  <p:clrMapOvr>
    <a:masterClrMapping/>
  </p:clrMapOvr>
  <p:transition>
    <p:random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D16C3-150A-406E-B63E-7DCD6BFC67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0722102"/>
      </p:ext>
    </p:extLst>
  </p:cSld>
  <p:clrMapOvr>
    <a:masterClrMapping/>
  </p:clrMapOvr>
  <p:transition>
    <p:random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31B42-4A05-48CD-A881-4CE42E36B9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32206814"/>
      </p:ext>
    </p:extLst>
  </p:cSld>
  <p:clrMapOvr>
    <a:masterClrMapping/>
  </p:clrMapOvr>
  <p:transition>
    <p:random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1B28B-6807-4577-9FA2-FD8D67EA59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7035858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43EEB4-F335-4DC4-A452-6214B880F0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45548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F5E63-D48E-47EF-A9EC-09A850EF01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00527429"/>
      </p:ext>
    </p:extLst>
  </p:cSld>
  <p:clrMapOvr>
    <a:masterClrMapping/>
  </p:clrMapOvr>
  <p:transition>
    <p:random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4CB3E4-5DA5-4431-A64C-10CE05771936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34837A-940E-486D-AA76-3FD86E9ECC6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8447554"/>
      </p:ext>
    </p:extLst>
  </p:cSld>
  <p:clrMapOvr>
    <a:masterClrMapping/>
  </p:clrMapOvr>
  <p:transition>
    <p:random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7DCD2C-204B-4669-9D9A-75C96DF62E56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84C4BF-A522-4B1E-B54E-1083A372FC1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77951693"/>
      </p:ext>
    </p:extLst>
  </p:cSld>
  <p:clrMapOvr>
    <a:masterClrMapping/>
  </p:clrMapOvr>
  <p:transition>
    <p:random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81D922-FE48-4908-AB4D-40B0BD4FF69C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631EAF-B329-4CEC-8400-CFE4D1B874D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5245104"/>
      </p:ext>
    </p:extLst>
  </p:cSld>
  <p:clrMapOvr>
    <a:masterClrMapping/>
  </p:clrMapOvr>
  <p:transition>
    <p:random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2E7404-9296-40EA-9CEA-02B87E28CE5E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C10D4A-1846-4B3F-A831-8A335DE0310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2487230"/>
      </p:ext>
    </p:extLst>
  </p:cSld>
  <p:clrMapOvr>
    <a:masterClrMapping/>
  </p:clrMapOvr>
  <p:transition>
    <p:random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3C9FD3-CD5A-4A4F-86CD-57CD6814A143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28A624-F376-4F72-B502-5E75D9323BA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1787327"/>
      </p:ext>
    </p:extLst>
  </p:cSld>
  <p:clrMapOvr>
    <a:masterClrMapping/>
  </p:clrMapOvr>
  <p:transition>
    <p:random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BB5002-5ED7-4D77-B811-C64AA6E7DE99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2E3F8-D669-42FE-B3AC-79E9E205516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13668310"/>
      </p:ext>
    </p:extLst>
  </p:cSld>
  <p:clrMapOvr>
    <a:masterClrMapping/>
  </p:clrMapOvr>
  <p:transition>
    <p:random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B717BF-B11A-4FA5-9A57-F49E7AF2EC4C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63BBB6-6F50-432B-827B-8BF7EFCAF52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83299356"/>
      </p:ext>
    </p:extLst>
  </p:cSld>
  <p:clrMapOvr>
    <a:masterClrMapping/>
  </p:clrMapOvr>
  <p:transition>
    <p:random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71F1C5F-62CB-4B63-BFD8-42A19A420DFF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99FAE9-2655-4384-A627-52896440BBA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1603182"/>
      </p:ext>
    </p:extLst>
  </p:cSld>
  <p:clrMapOvr>
    <a:masterClrMapping/>
  </p:clrMapOvr>
  <p:transition>
    <p:random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72108E-D43C-417B-8F1C-A3B9076E1C3D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C2B41E-2DC5-45F1-8165-DD9E4D6A589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13163947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E4C73A-CC68-466C-A3D7-ADF13225C5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756888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3CB75D-AC7A-4C1E-B81E-216DF0CB35CF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603F63-17F7-44F3-889D-207C8D91D91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331468"/>
      </p:ext>
    </p:extLst>
  </p:cSld>
  <p:clrMapOvr>
    <a:masterClrMapping/>
  </p:clrMapOvr>
  <p:transition>
    <p:random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873DB5-6AFA-400E-886C-8F7903287ED6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A6E5D3-77F3-4E0C-8A0B-1A3C2151A12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3623211"/>
      </p:ext>
    </p:extLst>
  </p:cSld>
  <p:clrMapOvr>
    <a:masterClrMapping/>
  </p:clrMapOvr>
  <p:transition>
    <p:random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E9ADA8-0A34-4759-A5F5-59AEE22A3F78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1BE641-8885-4E76-A17E-15695B06CCD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39168618"/>
      </p:ext>
    </p:extLst>
  </p:cSld>
  <p:clrMapOvr>
    <a:masterClrMapping/>
  </p:clrMapOvr>
  <p:transition>
    <p:random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7D1B79-288B-4D76-824E-60CAC7EECDE0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AA72A5-675E-469A-AC54-EE81C2D67EF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2083036"/>
      </p:ext>
    </p:extLst>
  </p:cSld>
  <p:clrMapOvr>
    <a:masterClrMapping/>
  </p:clrMapOvr>
  <p:transition>
    <p:random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0873B4-37AA-479A-9C59-C8C9B5EB2DE5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2570E2-A3C9-4AE4-BDCA-522A5EAECDB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3776508"/>
      </p:ext>
    </p:extLst>
  </p:cSld>
  <p:clrMapOvr>
    <a:masterClrMapping/>
  </p:clrMapOvr>
  <p:transition>
    <p:random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11BE3E-5CDF-4274-8FB0-B4DB87E281EF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43A0AC-94F7-4D88-8F12-39E5E776818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6528290"/>
      </p:ext>
    </p:extLst>
  </p:cSld>
  <p:clrMapOvr>
    <a:masterClrMapping/>
  </p:clrMapOvr>
  <p:transition>
    <p:random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A3FD0E-2615-4F1D-945B-37CB4861978B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6FE947-8C30-43E0-8A16-B1D948DB44F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6707634"/>
      </p:ext>
    </p:extLst>
  </p:cSld>
  <p:clrMapOvr>
    <a:masterClrMapping/>
  </p:clrMapOvr>
  <p:transition>
    <p:random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CD45EF-ECAD-4BD3-A293-41AE2E8D79B7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A64AE3-8152-4B41-B68C-0E2BD982EFB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0576670"/>
      </p:ext>
    </p:extLst>
  </p:cSld>
  <p:clrMapOvr>
    <a:masterClrMapping/>
  </p:clrMapOvr>
  <p:transition>
    <p:random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6FC12C-6367-42E9-A713-9D73A2076257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8424-B6D4-4ECF-892A-31D22384B2D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3286166"/>
      </p:ext>
    </p:extLst>
  </p:cSld>
  <p:clrMapOvr>
    <a:masterClrMapping/>
  </p:clrMapOvr>
  <p:transition>
    <p:random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CFCA3B5-E455-4D6C-94CC-A4B762177360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8E6FE6-1B7F-4D89-B41B-B5EBFBEBFC9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2706192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image" Target="../media/image2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+mj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+mj-lt"/>
              </a:defRPr>
            </a:lvl1pPr>
          </a:lstStyle>
          <a:p>
            <a:pPr>
              <a:defRPr/>
            </a:pPr>
            <a:fld id="{74023F96-7246-4ED5-BEFB-E310A6124B4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  <p:sldLayoutId id="2147483660" r:id="rId12"/>
    <p:sldLayoutId id="2147483659" r:id="rId13"/>
    <p:sldLayoutId id="2147483658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•"/>
        <a:defRPr sz="36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–"/>
        <a:defRPr sz="36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•"/>
        <a:defRPr sz="36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–"/>
        <a:defRPr sz="36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»"/>
        <a:defRPr sz="3600" b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defRPr sz="36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defRPr sz="36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defRPr sz="36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defRPr sz="36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>
                <a:latin typeface="+mn-lt"/>
              </a:defRPr>
            </a:lvl1pPr>
          </a:lstStyle>
          <a:p>
            <a:pPr>
              <a:defRPr/>
            </a:pPr>
            <a:fld id="{A6C71793-BF2C-4F1F-A5DE-05A8DA1BA3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+mj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+mj-lt"/>
              </a:defRPr>
            </a:lvl1pPr>
          </a:lstStyle>
          <a:p>
            <a:pPr>
              <a:defRPr/>
            </a:pPr>
            <a:fld id="{4A26C3D4-C8C3-42E4-B097-80AD30A2E7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lnSpc>
          <a:spcPct val="120000"/>
        </a:lnSpc>
        <a:spcBef>
          <a:spcPct val="20000"/>
        </a:spcBef>
        <a:spcAft>
          <a:spcPct val="0"/>
        </a:spcAft>
        <a:buChar char="•"/>
        <a:defRPr sz="36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120000"/>
        </a:lnSpc>
        <a:spcBef>
          <a:spcPct val="20000"/>
        </a:spcBef>
        <a:spcAft>
          <a:spcPct val="0"/>
        </a:spcAft>
        <a:buChar char="–"/>
        <a:defRPr sz="3600" b="1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•"/>
        <a:defRPr sz="3600" b="1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–"/>
        <a:defRPr sz="3600" b="1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sz="3600" b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sz="36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sz="36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sz="36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sz="36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6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100000"/>
              </a:lnSpc>
              <a:spcBef>
                <a:spcPct val="0"/>
              </a:spcBef>
              <a:defRPr sz="1400" b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lnSpc>
                <a:spcPct val="100000"/>
              </a:lnSpc>
              <a:spcBef>
                <a:spcPct val="0"/>
              </a:spcBef>
              <a:defRPr sz="1400" b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100000"/>
              </a:lnSpc>
              <a:spcBef>
                <a:spcPct val="0"/>
              </a:spcBef>
              <a:defRPr sz="1400" b="0">
                <a:latin typeface="+mn-lt"/>
              </a:defRPr>
            </a:lvl1pPr>
          </a:lstStyle>
          <a:p>
            <a:pPr>
              <a:defRPr/>
            </a:pPr>
            <a:fld id="{F67BAD72-181D-4D67-AB95-AB1C7248026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45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+mn-lt"/>
              </a:defRPr>
            </a:lvl1pPr>
          </a:lstStyle>
          <a:p>
            <a:fld id="{9CD10847-85F5-427E-9688-0BAF3DC78A87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145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45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+mn-lt"/>
              </a:defRPr>
            </a:lvl1pPr>
          </a:lstStyle>
          <a:p>
            <a:fld id="{54235A81-A9BA-4C44-B06B-30D1C6009CE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47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400" b="0"/>
            </a:lvl1pPr>
          </a:lstStyle>
          <a:p>
            <a:fld id="{4075F53C-B31C-4E5F-8000-AAD5159C36FA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147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400" b="0"/>
            </a:lvl1pPr>
          </a:lstStyle>
          <a:p>
            <a:endParaRPr lang="en-US" altLang="zh-CN"/>
          </a:p>
        </p:txBody>
      </p:sp>
      <p:sp>
        <p:nvSpPr>
          <p:cNvPr id="147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400" b="0"/>
            </a:lvl1pPr>
          </a:lstStyle>
          <a:p>
            <a:fld id="{2447A7B4-5B20-4D02-AE6B-950AEB0E8C5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>
                <a:latin typeface="+mn-lt"/>
              </a:defRPr>
            </a:lvl1pPr>
          </a:lstStyle>
          <a:p>
            <a:pPr>
              <a:defRPr/>
            </a:pPr>
            <a:fld id="{BCA04D59-5F57-4216-9E9C-4DBAD81F99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55655" name="Picture 7" descr="学英语报社社标s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43650"/>
            <a:ext cx="1331913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587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+mn-lt"/>
              </a:defRPr>
            </a:lvl1pPr>
          </a:lstStyle>
          <a:p>
            <a:fld id="{60590CB4-CE5C-4E0C-B1A4-ACEC63762A71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1587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587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+mn-lt"/>
              </a:defRPr>
            </a:lvl1pPr>
          </a:lstStyle>
          <a:p>
            <a:fld id="{FFF6ABEC-C44A-497D-B17E-5DDC0C41966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955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+mn-lt"/>
              </a:defRPr>
            </a:lvl1pPr>
          </a:lstStyle>
          <a:p>
            <a:fld id="{800E5293-CC39-424A-99D1-A1FDCA18F7B5}" type="datetimeFigureOut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1955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955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+mn-lt"/>
              </a:defRPr>
            </a:lvl1pPr>
          </a:lstStyle>
          <a:p>
            <a:fld id="{50B1151B-9293-4535-AC5D-AB03B332859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6" Type="http://schemas.openxmlformats.org/officeDocument/2006/relationships/hyperlink" Target="http://images.google.com/imgres?imgurl=http://www.dotolearn.com/picturecards/images/imageschedule/listentomusic_l.gif&amp;imgrefurl=http://www.dotolearn.com/picturecards/printcards/coloring/largeimages/listentomusic.htm&amp;h=425&amp;w=425&amp;sz=8&amp;tbnid=OMMkUFUlJr8J:&amp;tbnh=122&amp;tbnw=122&amp;hl=zh-CN&amp;start=3&amp;prev=/images%3Fq%3Dlisten%2Bto%2Bmusic%26hl%3Dzh-CN%26lr%3D%26newwindow%3D1%26sa%3DG" TargetMode="External"/><Relationship Id="rId5" Type="http://schemas.openxmlformats.org/officeDocument/2006/relationships/image" Target="../media/image18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lenovo\&#26700;&#38754;\&#19971;&#19979;U4\01%20Unit%204%20Section%20A%20Activity%201B.mp3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lenovo\&#26700;&#38754;\&#19971;&#19979;U4\01%20Unit%204%20Section%20A%20Activity%201B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4.gif"/><Relationship Id="rId5" Type="http://schemas.openxmlformats.org/officeDocument/2006/relationships/image" Target="../media/image33.gif"/><Relationship Id="rId4" Type="http://schemas.openxmlformats.org/officeDocument/2006/relationships/image" Target="../media/image32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audio" Target="file:///C:\Documents%20and%20Settings\lenovo\&#26700;&#38754;\&#19971;&#19979;U4\02%20Unit%204%20Section%20A%20Activity%202A.mp3" TargetMode="Externa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27.png"/><Relationship Id="rId4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32.xml"/><Relationship Id="rId1" Type="http://schemas.openxmlformats.org/officeDocument/2006/relationships/audio" Target="file:///C:\Documents%20and%20Settings\lenovo\&#26700;&#38754;\&#19971;&#19979;U4\03%20Unit%204%20Section%20A%20Activity%202B.mp3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32.xml"/><Relationship Id="rId1" Type="http://schemas.openxmlformats.org/officeDocument/2006/relationships/audio" Target="file:///C:\Documents%20and%20Settings\lenovo\&#26700;&#38754;\&#19971;&#19979;U4\03%20Unit%204%20Section%20A%20Activity%202B.mp3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www.dotolearn.com/picturecards/images/imageschedule/listentomusic_l.gif&amp;imgrefurl=http://www.dotolearn.com/picturecards/printcards/coloring/largeimages/listentomusic.htm&amp;h=425&amp;w=425&amp;sz=8&amp;tbnid=OMMkUFUlJr8J:&amp;tbnh=122&amp;tbnw=122&amp;hl=zh-CN&amp;start=3&amp;prev=/images%3Fq%3Dlisten%2Bto%2Bmusic%26hl%3Dzh-CN%26lr%3D%26newwindow%3D1%26sa%3DG" TargetMode="External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49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slideLayout" Target="../slideLayouts/slideLayout21.xml"/><Relationship Id="rId1" Type="http://schemas.openxmlformats.org/officeDocument/2006/relationships/video" Target="file:///D:\&#19971;&#24180;&#32423;&#19979;\&#35828;&#35838;&#35838;&#20214;\Unit%2012\2.MPG" TargetMode="External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50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13" Type="http://schemas.openxmlformats.org/officeDocument/2006/relationships/image" Target="../media/image50.jpeg"/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46.png"/><Relationship Id="rId12" Type="http://schemas.openxmlformats.org/officeDocument/2006/relationships/image" Target="../media/image53.png"/><Relationship Id="rId2" Type="http://schemas.openxmlformats.org/officeDocument/2006/relationships/video" Target="file:///C:\My%20Documents\&#23385;\17-2.avi" TargetMode="External"/><Relationship Id="rId1" Type="http://schemas.openxmlformats.org/officeDocument/2006/relationships/video" Target="file:///D:\&#19971;&#24180;&#32423;&#19979;\&#35828;&#35838;&#35838;&#20214;\Unit%2012\2.MPG" TargetMode="External"/><Relationship Id="rId6" Type="http://schemas.openxmlformats.org/officeDocument/2006/relationships/image" Target="../media/image45.gif"/><Relationship Id="rId11" Type="http://schemas.openxmlformats.org/officeDocument/2006/relationships/image" Target="../media/image49.jpeg"/><Relationship Id="rId5" Type="http://schemas.openxmlformats.org/officeDocument/2006/relationships/image" Target="../media/image42.gif"/><Relationship Id="rId15" Type="http://schemas.openxmlformats.org/officeDocument/2006/relationships/image" Target="../media/image43.gif"/><Relationship Id="rId10" Type="http://schemas.openxmlformats.org/officeDocument/2006/relationships/image" Target="../media/image52.png"/><Relationship Id="rId4" Type="http://schemas.openxmlformats.org/officeDocument/2006/relationships/image" Target="../media/image51.gif"/><Relationship Id="rId9" Type="http://schemas.openxmlformats.org/officeDocument/2006/relationships/image" Target="../media/image48.jpeg"/><Relationship Id="rId14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hyperlink" Target="http://images.google.com/imgres?imgurl=www.savannahnow.com/features/NIE/Reproducibles/art/teacher.gif&amp;imgrefurl=http://www.savannahnow.com/features/NIE/reproducibles.shtml&amp;h=214&amp;w=148&amp;prev=/images%3Fq%3Dteacher%26start%3D340%26svnum%3D10%26hl%3Dzh-CN%26lr%3D%26ie%3DUTF-8%26oe%3DUTF-8%26sa%3DN" TargetMode="External"/><Relationship Id="rId1" Type="http://schemas.openxmlformats.org/officeDocument/2006/relationships/slideLayout" Target="../slideLayouts/slideLayout7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0.xml"/><Relationship Id="rId1" Type="http://schemas.openxmlformats.org/officeDocument/2006/relationships/themeOverride" Target="../theme/themeOverride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themeOverride" Target="../theme/themeOverride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hemeOverride" Target="../theme/themeOverride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98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54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Text Box 2"/>
          <p:cNvSpPr txBox="1">
            <a:spLocks noChangeArrowheads="1"/>
          </p:cNvSpPr>
          <p:nvPr/>
        </p:nvSpPr>
        <p:spPr bwMode="auto">
          <a:xfrm>
            <a:off x="1476375" y="981075"/>
            <a:ext cx="536575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15000"/>
              </a:lnSpc>
            </a:pPr>
            <a:r>
              <a:rPr lang="en-US" altLang="zh-CN" sz="6000">
                <a:solidFill>
                  <a:srgbClr val="FF0066"/>
                </a:solidFill>
                <a:latin typeface="Arial" pitchFamily="34" charset="0"/>
              </a:rPr>
              <a:t>Unit 4</a:t>
            </a:r>
          </a:p>
          <a:p>
            <a:pPr algn="ctr" eaLnBrk="1" hangingPunct="1">
              <a:lnSpc>
                <a:spcPct val="115000"/>
              </a:lnSpc>
            </a:pPr>
            <a:r>
              <a:rPr lang="en-US" altLang="zh-CN" sz="5400"/>
              <a:t>Don’t eat in class.</a:t>
            </a:r>
          </a:p>
        </p:txBody>
      </p:sp>
      <p:pic>
        <p:nvPicPr>
          <p:cNvPr id="193541" name="Picture 5" descr="图片2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141663"/>
            <a:ext cx="2952750" cy="316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6" name="Rectangle 6"/>
          <p:cNvSpPr>
            <a:spLocks noChangeArrowheads="1"/>
          </p:cNvSpPr>
          <p:nvPr/>
        </p:nvSpPr>
        <p:spPr bwMode="auto">
          <a:xfrm>
            <a:off x="4500563" y="1268413"/>
            <a:ext cx="345598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>
                <a:solidFill>
                  <a:srgbClr val="FF3300"/>
                </a:solidFill>
              </a:rPr>
              <a:t>Don’t</a:t>
            </a:r>
            <a:r>
              <a:rPr lang="en-US" altLang="zh-CN"/>
              <a:t> </a:t>
            </a:r>
            <a:r>
              <a:rPr lang="en-US" altLang="zh-CN">
                <a:solidFill>
                  <a:srgbClr val="0000FF"/>
                </a:solidFill>
              </a:rPr>
              <a:t>arrive</a:t>
            </a:r>
            <a:r>
              <a:rPr lang="en-US" altLang="zh-CN"/>
              <a:t> late </a:t>
            </a:r>
          </a:p>
          <a:p>
            <a:pPr>
              <a:lnSpc>
                <a:spcPct val="115000"/>
              </a:lnSpc>
            </a:pPr>
            <a:r>
              <a:rPr lang="en-US" altLang="zh-CN"/>
              <a:t>for class.</a:t>
            </a:r>
          </a:p>
        </p:txBody>
      </p:sp>
      <p:pic>
        <p:nvPicPr>
          <p:cNvPr id="261127" name="Picture 7" descr="school-g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57563"/>
            <a:ext cx="3743325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1128" name="Picture 8" descr="吃零食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933825"/>
            <a:ext cx="1943100" cy="248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1129" name="Rectangle 9"/>
          <p:cNvSpPr>
            <a:spLocks noChangeArrowheads="1"/>
          </p:cNvSpPr>
          <p:nvPr/>
        </p:nvSpPr>
        <p:spPr bwMode="auto">
          <a:xfrm>
            <a:off x="4716463" y="4076700"/>
            <a:ext cx="3600450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>
                <a:solidFill>
                  <a:srgbClr val="FF3300"/>
                </a:solidFill>
              </a:rPr>
              <a:t>Don’t</a:t>
            </a:r>
            <a:r>
              <a:rPr lang="en-US" altLang="zh-CN"/>
              <a:t> ____in the </a:t>
            </a:r>
          </a:p>
          <a:p>
            <a:pPr>
              <a:lnSpc>
                <a:spcPct val="115000"/>
              </a:lnSpc>
            </a:pPr>
            <a:r>
              <a:rPr lang="en-US" altLang="zh-CN"/>
              <a:t>classroom.</a:t>
            </a:r>
          </a:p>
        </p:txBody>
      </p:sp>
      <p:pic>
        <p:nvPicPr>
          <p:cNvPr id="262152" name="Picture 1032" descr="Rice Build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76250"/>
            <a:ext cx="3382962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2053"/>
          <p:cNvGrpSpPr>
            <a:grpSpLocks/>
          </p:cNvGrpSpPr>
          <p:nvPr/>
        </p:nvGrpSpPr>
        <p:grpSpPr bwMode="auto">
          <a:xfrm>
            <a:off x="971550" y="4221163"/>
            <a:ext cx="2376488" cy="2232025"/>
            <a:chOff x="3651" y="1979"/>
            <a:chExt cx="1089" cy="680"/>
          </a:xfrm>
        </p:grpSpPr>
        <p:sp>
          <p:nvSpPr>
            <p:cNvPr id="11272" name="Line 2054"/>
            <p:cNvSpPr>
              <a:spLocks noChangeShapeType="1"/>
            </p:cNvSpPr>
            <p:nvPr/>
          </p:nvSpPr>
          <p:spPr bwMode="auto">
            <a:xfrm flipV="1">
              <a:off x="3742" y="1979"/>
              <a:ext cx="907" cy="68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1273" name="Line 2055"/>
            <p:cNvSpPr>
              <a:spLocks noChangeShapeType="1"/>
            </p:cNvSpPr>
            <p:nvPr/>
          </p:nvSpPr>
          <p:spPr bwMode="auto">
            <a:xfrm>
              <a:off x="3651" y="2160"/>
              <a:ext cx="1089" cy="36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6084888" y="4149725"/>
            <a:ext cx="768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000FF"/>
                </a:solidFill>
              </a:rPr>
              <a:t>eat</a:t>
            </a:r>
            <a:endParaRPr lang="zh-CN" altLang="en-US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61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61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6" grpId="0"/>
      <p:bldP spid="261129" grpId="0"/>
      <p:bldP spid="112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03" name="Picture 19" descr="u=1853564359,2226124141&amp;fm=23&amp;gp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284538"/>
            <a:ext cx="3744913" cy="338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2997" name="Picture 5" descr="school-g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95738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996" name="Picture 4" descr="U1158P6T12D1534907F44DT20050430065032_small_mi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375"/>
            <a:ext cx="216058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2053"/>
          <p:cNvGrpSpPr>
            <a:grpSpLocks/>
          </p:cNvGrpSpPr>
          <p:nvPr/>
        </p:nvGrpSpPr>
        <p:grpSpPr bwMode="auto">
          <a:xfrm>
            <a:off x="0" y="692150"/>
            <a:ext cx="2376488" cy="2232025"/>
            <a:chOff x="3651" y="1979"/>
            <a:chExt cx="1089" cy="680"/>
          </a:xfrm>
        </p:grpSpPr>
        <p:sp>
          <p:nvSpPr>
            <p:cNvPr id="67591" name="Line 2054"/>
            <p:cNvSpPr>
              <a:spLocks noChangeShapeType="1"/>
            </p:cNvSpPr>
            <p:nvPr/>
          </p:nvSpPr>
          <p:spPr bwMode="auto">
            <a:xfrm flipV="1">
              <a:off x="3742" y="1979"/>
              <a:ext cx="907" cy="68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67592" name="Line 2055"/>
            <p:cNvSpPr>
              <a:spLocks noChangeShapeType="1"/>
            </p:cNvSpPr>
            <p:nvPr/>
          </p:nvSpPr>
          <p:spPr bwMode="auto">
            <a:xfrm>
              <a:off x="3651" y="2160"/>
              <a:ext cx="1089" cy="36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61126" name="Rectangle 6"/>
          <p:cNvSpPr>
            <a:spLocks noChangeArrowheads="1"/>
          </p:cNvSpPr>
          <p:nvPr/>
        </p:nvSpPr>
        <p:spPr bwMode="auto">
          <a:xfrm>
            <a:off x="4500563" y="1196975"/>
            <a:ext cx="3455987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>
                <a:solidFill>
                  <a:srgbClr val="FF3300"/>
                </a:solidFill>
              </a:rPr>
              <a:t>Don’t</a:t>
            </a:r>
            <a:r>
              <a:rPr lang="en-US" altLang="zh-CN"/>
              <a:t>______.</a:t>
            </a:r>
          </a:p>
        </p:txBody>
      </p:sp>
      <p:sp>
        <p:nvSpPr>
          <p:cNvPr id="67594" name="Rectangle 10"/>
          <p:cNvSpPr>
            <a:spLocks noChangeArrowheads="1"/>
          </p:cNvSpPr>
          <p:nvPr/>
        </p:nvSpPr>
        <p:spPr bwMode="auto">
          <a:xfrm>
            <a:off x="5867400" y="1196975"/>
            <a:ext cx="109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000FF"/>
                </a:solidFill>
              </a:rPr>
              <a:t>fight</a:t>
            </a:r>
            <a:endParaRPr lang="zh-CN" altLang="en-US">
              <a:solidFill>
                <a:srgbClr val="0000FF"/>
              </a:solidFill>
            </a:endParaRPr>
          </a:p>
        </p:txBody>
      </p:sp>
      <p:pic>
        <p:nvPicPr>
          <p:cNvPr id="256004" name="Picture 2052" descr="listentomusic_l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41888"/>
            <a:ext cx="1871663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053"/>
          <p:cNvGrpSpPr>
            <a:grpSpLocks/>
          </p:cNvGrpSpPr>
          <p:nvPr/>
        </p:nvGrpSpPr>
        <p:grpSpPr bwMode="auto">
          <a:xfrm>
            <a:off x="0" y="4625975"/>
            <a:ext cx="2376488" cy="2232025"/>
            <a:chOff x="3651" y="1979"/>
            <a:chExt cx="1089" cy="680"/>
          </a:xfrm>
        </p:grpSpPr>
        <p:sp>
          <p:nvSpPr>
            <p:cNvPr id="67598" name="Line 2054"/>
            <p:cNvSpPr>
              <a:spLocks noChangeShapeType="1"/>
            </p:cNvSpPr>
            <p:nvPr/>
          </p:nvSpPr>
          <p:spPr bwMode="auto">
            <a:xfrm flipV="1">
              <a:off x="3742" y="1979"/>
              <a:ext cx="907" cy="68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67599" name="Line 2055"/>
            <p:cNvSpPr>
              <a:spLocks noChangeShapeType="1"/>
            </p:cNvSpPr>
            <p:nvPr/>
          </p:nvSpPr>
          <p:spPr bwMode="auto">
            <a:xfrm>
              <a:off x="3651" y="2160"/>
              <a:ext cx="1089" cy="36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4500563" y="4221163"/>
            <a:ext cx="4103687" cy="1355725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>
                <a:solidFill>
                  <a:srgbClr val="FF3300"/>
                </a:solidFill>
              </a:rPr>
              <a:t>Don’t</a:t>
            </a:r>
            <a:r>
              <a:rPr lang="en-US" altLang="zh-CN"/>
              <a:t>____________ in class.</a:t>
            </a:r>
          </a:p>
        </p:txBody>
      </p:sp>
      <p:sp>
        <p:nvSpPr>
          <p:cNvPr id="67601" name="Rectangle 17"/>
          <p:cNvSpPr>
            <a:spLocks noChangeArrowheads="1"/>
          </p:cNvSpPr>
          <p:nvPr/>
        </p:nvSpPr>
        <p:spPr bwMode="auto">
          <a:xfrm>
            <a:off x="5697538" y="4292600"/>
            <a:ext cx="2978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000FF"/>
                </a:solidFill>
              </a:rPr>
              <a:t>listen to music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4" grpId="0"/>
      <p:bldP spid="676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图片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412875"/>
            <a:ext cx="7848600" cy="527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215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755650" y="260350"/>
            <a:ext cx="8208963" cy="1008063"/>
          </a:xfrm>
          <a:solidFill>
            <a:srgbClr val="FFFFFF">
              <a:alpha val="80000"/>
            </a:srgbClr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zh-CN" smtClean="0">
                <a:solidFill>
                  <a:srgbClr val="FF0066"/>
                </a:solidFill>
                <a:latin typeface="Arial" pitchFamily="34" charset="0"/>
              </a:rPr>
              <a:t>Look and say.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zh-CN" smtClean="0"/>
              <a:t>Which rules are these students breaking?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2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2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62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2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2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262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50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6" name="Picture 1028" descr="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04813"/>
            <a:ext cx="4892675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1126" name="Rectangle 6"/>
          <p:cNvSpPr>
            <a:spLocks noChangeArrowheads="1"/>
          </p:cNvSpPr>
          <p:nvPr/>
        </p:nvSpPr>
        <p:spPr bwMode="auto">
          <a:xfrm>
            <a:off x="3419475" y="5229225"/>
            <a:ext cx="5329238" cy="1247775"/>
          </a:xfrm>
          <a:prstGeom prst="rect">
            <a:avLst/>
          </a:prstGeom>
          <a:solidFill>
            <a:srgbClr val="FFFF99"/>
          </a:solidFill>
          <a:ln w="57150" cmpd="thickThin">
            <a:solidFill>
              <a:srgbClr val="FF99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Don’t arrive late for class. You must be on time.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61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6" name="Picture 1032" descr="ru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6408737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1126" name="Rectangle 6"/>
          <p:cNvSpPr>
            <a:spLocks noChangeArrowheads="1"/>
          </p:cNvSpPr>
          <p:nvPr/>
        </p:nvSpPr>
        <p:spPr bwMode="auto">
          <a:xfrm>
            <a:off x="3203575" y="5445125"/>
            <a:ext cx="5329238" cy="781050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99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/>
              <a:t>Don’t run in the hallways.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1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30" name="Picture 1038" descr="sectionA-1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90" t="13797" r="47362" b="65508"/>
          <a:stretch>
            <a:fillRect/>
          </a:stretch>
        </p:blipFill>
        <p:spPr bwMode="auto">
          <a:xfrm>
            <a:off x="250825" y="260350"/>
            <a:ext cx="6265863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1126" name="Rectangle 6"/>
          <p:cNvSpPr>
            <a:spLocks noChangeArrowheads="1"/>
          </p:cNvSpPr>
          <p:nvPr/>
        </p:nvSpPr>
        <p:spPr bwMode="auto">
          <a:xfrm>
            <a:off x="2268538" y="5276850"/>
            <a:ext cx="6769100" cy="1247775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99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/>
              <a:t>Don’t eat in the classroom. You must eat in the dining hall.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7" name="Picture 1027" descr="listen to mus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33375"/>
            <a:ext cx="5545137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1126" name="Rectangle 6"/>
          <p:cNvSpPr>
            <a:spLocks noChangeArrowheads="1"/>
          </p:cNvSpPr>
          <p:nvPr/>
        </p:nvSpPr>
        <p:spPr bwMode="auto">
          <a:xfrm>
            <a:off x="2987675" y="5661025"/>
            <a:ext cx="5905500" cy="725488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99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5000"/>
              </a:lnSpc>
            </a:pPr>
            <a:r>
              <a:rPr lang="en-US" altLang="zh-CN"/>
              <a:t>Don’t listen to music in class.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1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3" name="Picture 2051" descr="figh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6553200" cy="553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1126" name="Rectangle 6"/>
          <p:cNvSpPr>
            <a:spLocks noChangeArrowheads="1"/>
          </p:cNvSpPr>
          <p:nvPr/>
        </p:nvSpPr>
        <p:spPr bwMode="auto">
          <a:xfrm>
            <a:off x="4572000" y="5661025"/>
            <a:ext cx="2592388" cy="725488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99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5000"/>
              </a:lnSpc>
            </a:pPr>
            <a:r>
              <a:rPr lang="en-US" altLang="zh-CN"/>
              <a:t>Don’t fight.</a:t>
            </a:r>
          </a:p>
        </p:txBody>
      </p:sp>
      <p:pic>
        <p:nvPicPr>
          <p:cNvPr id="73734" name="Picture 3" descr="m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1628775"/>
            <a:ext cx="18002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1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971550" y="2276475"/>
            <a:ext cx="7561263" cy="3889375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zh-CN" smtClean="0"/>
              <a:t>Peter  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zh-CN" smtClean="0"/>
              <a:t>_______________________________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zh-CN" smtClean="0"/>
              <a:t>Amy __________________________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zh-CN" smtClean="0"/>
              <a:t>Mike   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zh-CN" smtClean="0"/>
              <a:t>___________________________</a:t>
            </a:r>
          </a:p>
        </p:txBody>
      </p:sp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971550" y="2924175"/>
            <a:ext cx="5905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>
                <a:solidFill>
                  <a:srgbClr val="FF0066"/>
                </a:solidFill>
              </a:rPr>
              <a:t>2. Don’t run in the hallways.</a:t>
            </a:r>
          </a:p>
        </p:txBody>
      </p:sp>
      <p:sp>
        <p:nvSpPr>
          <p:cNvPr id="150533" name="Text Box 5"/>
          <p:cNvSpPr txBox="1">
            <a:spLocks noChangeArrowheads="1"/>
          </p:cNvSpPr>
          <p:nvPr/>
        </p:nvSpPr>
        <p:spPr bwMode="auto">
          <a:xfrm>
            <a:off x="2051050" y="3573463"/>
            <a:ext cx="6337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>
                <a:solidFill>
                  <a:srgbClr val="FF0066"/>
                </a:solidFill>
              </a:rPr>
              <a:t>3. Don’t eat in the classroom.</a:t>
            </a:r>
          </a:p>
        </p:txBody>
      </p:sp>
      <p:sp>
        <p:nvSpPr>
          <p:cNvPr id="150534" name="Text Box 6"/>
          <p:cNvSpPr txBox="1">
            <a:spLocks noChangeArrowheads="1"/>
          </p:cNvSpPr>
          <p:nvPr/>
        </p:nvSpPr>
        <p:spPr bwMode="auto">
          <a:xfrm>
            <a:off x="971550" y="4830763"/>
            <a:ext cx="68405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>
                <a:solidFill>
                  <a:srgbClr val="FF0066"/>
                </a:solidFill>
              </a:rPr>
              <a:t>4. Don’t listen to music in class.</a:t>
            </a: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898525" y="692150"/>
            <a:ext cx="7880350" cy="149225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>
                <a:solidFill>
                  <a:srgbClr val="9933FF"/>
                </a:solidFill>
              </a:rPr>
              <a:t>Listen. What rules are these students </a:t>
            </a:r>
          </a:p>
          <a:p>
            <a:pPr>
              <a:lnSpc>
                <a:spcPct val="85000"/>
              </a:lnSpc>
            </a:pPr>
            <a:r>
              <a:rPr lang="en-US" altLang="zh-CN">
                <a:solidFill>
                  <a:srgbClr val="9933FF"/>
                </a:solidFill>
              </a:rPr>
              <a:t>breaking? Write the numbers after the </a:t>
            </a:r>
          </a:p>
          <a:p>
            <a:pPr>
              <a:lnSpc>
                <a:spcPct val="85000"/>
              </a:lnSpc>
            </a:pPr>
            <a:r>
              <a:rPr lang="en-US" altLang="zh-CN">
                <a:solidFill>
                  <a:srgbClr val="9933FF"/>
                </a:solidFill>
              </a:rPr>
              <a:t>names. (1b)</a:t>
            </a:r>
            <a:endParaRPr lang="zh-CN" altLang="en-US">
              <a:solidFill>
                <a:srgbClr val="9933FF"/>
              </a:solidFill>
            </a:endParaRPr>
          </a:p>
        </p:txBody>
      </p:sp>
      <p:pic>
        <p:nvPicPr>
          <p:cNvPr id="19468" name="01 Unit 4 Section A Activity 1B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17732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0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50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4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0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9873" fill="hold"/>
                                        <p:tgtEl>
                                          <p:spTgt spid="194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8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8"/>
                </p:tgtEl>
              </p:cMediaNode>
            </p:audio>
          </p:childTnLst>
        </p:cTn>
      </p:par>
    </p:tnLst>
    <p:bldLst>
      <p:bldP spid="150532" grpId="0"/>
      <p:bldP spid="150533" grpId="0"/>
      <p:bldP spid="1505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165100" y="1196975"/>
            <a:ext cx="8693150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33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i="1">
                <a:solidFill>
                  <a:srgbClr val="FF0066"/>
                </a:solidFill>
              </a:rPr>
              <a:t>Ms Clark</a:t>
            </a:r>
            <a:r>
              <a:rPr lang="en-US" altLang="zh-CN"/>
              <a:t>: Hey, Peter. You know the_____.</a:t>
            </a:r>
          </a:p>
          <a:p>
            <a:r>
              <a:rPr lang="en-US" altLang="zh-CN"/>
              <a:t>                  _______________________.</a:t>
            </a:r>
          </a:p>
          <a:p>
            <a:r>
              <a:rPr lang="en-US" altLang="zh-CN" i="1">
                <a:solidFill>
                  <a:srgbClr val="0000FF"/>
                </a:solidFill>
              </a:rPr>
              <a:t>       Peter</a:t>
            </a:r>
            <a:r>
              <a:rPr lang="en-US" altLang="zh-CN"/>
              <a:t>: Sorry, Ms Clark.</a:t>
            </a:r>
          </a:p>
          <a:p>
            <a:r>
              <a:rPr lang="en-US" altLang="zh-CN" i="1">
                <a:solidFill>
                  <a:srgbClr val="6600CC"/>
                </a:solidFill>
              </a:rPr>
              <a:t>Mr. Smith</a:t>
            </a:r>
            <a:r>
              <a:rPr lang="en-US" altLang="zh-CN"/>
              <a:t>: Amy,_______________________</a:t>
            </a:r>
          </a:p>
          <a:p>
            <a:r>
              <a:rPr lang="en-US" altLang="zh-CN"/>
              <a:t>                   ___________________________.</a:t>
            </a:r>
          </a:p>
          <a:p>
            <a:r>
              <a:rPr lang="en-US" altLang="zh-CN" i="1">
                <a:solidFill>
                  <a:srgbClr val="990000"/>
                </a:solidFill>
              </a:rPr>
              <a:t>      Amy</a:t>
            </a:r>
            <a:r>
              <a:rPr lang="en-US" altLang="zh-CN"/>
              <a:t>: Oh, sorry, Mr. Smith. </a:t>
            </a:r>
          </a:p>
          <a:p>
            <a:r>
              <a:rPr lang="en-US" altLang="zh-CN" i="1">
                <a:solidFill>
                  <a:srgbClr val="6600CC"/>
                </a:solidFill>
              </a:rPr>
              <a:t>Mr. Smith</a:t>
            </a:r>
            <a:r>
              <a:rPr lang="en-US" altLang="zh-CN"/>
              <a:t>: Hey, Mike. _____________</a:t>
            </a:r>
          </a:p>
          <a:p>
            <a:r>
              <a:rPr lang="en-US" altLang="zh-CN"/>
              <a:t>                   ____________, Mike!</a:t>
            </a:r>
          </a:p>
          <a:p>
            <a:r>
              <a:rPr lang="en-US" altLang="zh-CN" i="1">
                <a:solidFill>
                  <a:srgbClr val="990000"/>
                </a:solidFill>
              </a:rPr>
              <a:t>       Boy 1</a:t>
            </a:r>
            <a:r>
              <a:rPr lang="en-US" altLang="zh-CN"/>
              <a:t>: He_____ hear you, Mr Smith. </a:t>
            </a:r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7288213" y="1196975"/>
            <a:ext cx="1149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3300"/>
                </a:solidFill>
              </a:rPr>
              <a:t>rules</a:t>
            </a:r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2195513" y="1779588"/>
            <a:ext cx="5162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3300"/>
                </a:solidFill>
              </a:rPr>
              <a:t>Don’t run in the hallways</a:t>
            </a:r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3455988" y="2852738"/>
            <a:ext cx="55086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3300"/>
                </a:solidFill>
              </a:rPr>
              <a:t>don’t eat in the classroom.</a:t>
            </a:r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2339975" y="4437063"/>
            <a:ext cx="5327650" cy="130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>
                <a:solidFill>
                  <a:srgbClr val="FF3300"/>
                </a:solidFill>
              </a:rPr>
              <a:t>                    Don’t listen to </a:t>
            </a:r>
          </a:p>
          <a:p>
            <a:pPr>
              <a:lnSpc>
                <a:spcPct val="110000"/>
              </a:lnSpc>
            </a:pPr>
            <a:r>
              <a:rPr lang="en-US" altLang="zh-CN">
                <a:solidFill>
                  <a:srgbClr val="FF3300"/>
                </a:solidFill>
              </a:rPr>
              <a:t>music in class</a:t>
            </a:r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2987675" y="5589588"/>
            <a:ext cx="1174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3300"/>
                </a:solidFill>
              </a:rPr>
              <a:t>can’t</a:t>
            </a:r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250825" y="620713"/>
            <a:ext cx="6940550" cy="5588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>
                <a:solidFill>
                  <a:srgbClr val="9933FF"/>
                </a:solidFill>
              </a:rPr>
              <a:t>Listen again and fill in the blanks. </a:t>
            </a:r>
            <a:endParaRPr lang="zh-CN" altLang="en-US">
              <a:solidFill>
                <a:srgbClr val="9933FF"/>
              </a:solidFill>
            </a:endParaRPr>
          </a:p>
        </p:txBody>
      </p:sp>
      <p:sp>
        <p:nvSpPr>
          <p:cNvPr id="20496" name="Rectangle 16"/>
          <p:cNvSpPr>
            <a:spLocks noChangeArrowheads="1"/>
          </p:cNvSpPr>
          <p:nvPr/>
        </p:nvSpPr>
        <p:spPr bwMode="auto">
          <a:xfrm>
            <a:off x="2328863" y="3363913"/>
            <a:ext cx="6203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33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3300"/>
                </a:solidFill>
              </a:rPr>
              <a:t>You must eat in the dining hall</a:t>
            </a:r>
            <a:endParaRPr lang="zh-CN" altLang="en-US">
              <a:solidFill>
                <a:srgbClr val="FF3300"/>
              </a:solidFill>
            </a:endParaRPr>
          </a:p>
        </p:txBody>
      </p:sp>
      <p:pic>
        <p:nvPicPr>
          <p:cNvPr id="20497" name="01 Unit 4 Section A Activity 1B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6921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04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0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59873" fill="hold"/>
                                        <p:tgtEl>
                                          <p:spTgt spid="204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7"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7"/>
                </p:tgtEl>
              </p:cMediaNode>
            </p:audio>
          </p:childTnLst>
        </p:cTn>
      </p:par>
    </p:tnLst>
    <p:bldLst>
      <p:bldP spid="20485" grpId="0"/>
      <p:bldP spid="20488" grpId="0"/>
      <p:bldP spid="20489" grpId="0"/>
      <p:bldP spid="20490" grpId="0"/>
      <p:bldP spid="20491" grpId="0"/>
      <p:bldP spid="2049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84324" name="ShockwaveFlash1" r:id="rId2" imgW="8209524" imgH="6119142"/>
        </mc:Choice>
        <mc:Fallback>
          <p:control name="ShockwaveFlash1" r:id="rId2" imgW="8209524" imgH="6119142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750" y="333375"/>
                  <a:ext cx="8208963" cy="61198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395288" y="476250"/>
            <a:ext cx="8280400" cy="1800225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9933FF"/>
                </a:solidFill>
                <a:latin typeface="Arial" pitchFamily="34" charset="0"/>
              </a:rPr>
              <a:t>Pair work</a:t>
            </a:r>
          </a:p>
          <a:p>
            <a:pPr eaLnBrk="1" hangingPunct="1"/>
            <a:r>
              <a:rPr lang="en-US" altLang="zh-CN">
                <a:solidFill>
                  <a:srgbClr val="800000"/>
                </a:solidFill>
              </a:rPr>
              <a:t>Practice the conversation. Ask about other rules at your school.</a:t>
            </a:r>
          </a:p>
        </p:txBody>
      </p:sp>
      <p:sp>
        <p:nvSpPr>
          <p:cNvPr id="238596" name="Rectangle 4"/>
          <p:cNvSpPr>
            <a:spLocks noChangeArrowheads="1"/>
          </p:cNvSpPr>
          <p:nvPr/>
        </p:nvSpPr>
        <p:spPr bwMode="auto">
          <a:xfrm>
            <a:off x="611188" y="2420938"/>
            <a:ext cx="5040312" cy="2736850"/>
          </a:xfrm>
          <a:prstGeom prst="rect">
            <a:avLst/>
          </a:prstGeom>
          <a:noFill/>
          <a:ln w="9525" algn="ctr">
            <a:solidFill>
              <a:srgbClr val="FF99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80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>
                <a:cs typeface="Times New Roman" pitchFamily="18" charset="0"/>
              </a:rPr>
              <a:t>A: What are the rules?</a:t>
            </a:r>
          </a:p>
          <a:p>
            <a:pPr>
              <a:lnSpc>
                <a:spcPct val="120000"/>
              </a:lnSpc>
            </a:pPr>
            <a:r>
              <a:rPr kumimoji="1" lang="en-US" altLang="zh-CN">
                <a:cs typeface="Times New Roman" pitchFamily="18" charset="0"/>
              </a:rPr>
              <a:t>B: Well, we can’t arrive </a:t>
            </a:r>
          </a:p>
          <a:p>
            <a:pPr>
              <a:lnSpc>
                <a:spcPct val="120000"/>
              </a:lnSpc>
            </a:pPr>
            <a:r>
              <a:rPr kumimoji="1" lang="en-US" altLang="zh-CN">
                <a:cs typeface="Times New Roman" pitchFamily="18" charset="0"/>
              </a:rPr>
              <a:t>      late for class. We </a:t>
            </a:r>
          </a:p>
          <a:p>
            <a:pPr>
              <a:lnSpc>
                <a:spcPct val="120000"/>
              </a:lnSpc>
            </a:pPr>
            <a:r>
              <a:rPr kumimoji="1" lang="en-US" altLang="zh-CN">
                <a:cs typeface="Times New Roman" pitchFamily="18" charset="0"/>
              </a:rPr>
              <a:t>      must be on time.</a:t>
            </a:r>
          </a:p>
        </p:txBody>
      </p:sp>
      <p:pic>
        <p:nvPicPr>
          <p:cNvPr id="97323" name="Picture 43" descr="gif04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60350"/>
            <a:ext cx="1800225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56" name="Picture 1028" descr="la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800" y="3068638"/>
            <a:ext cx="3351213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38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59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618" name="Group 11"/>
          <p:cNvGrpSpPr>
            <a:grpSpLocks/>
          </p:cNvGrpSpPr>
          <p:nvPr/>
        </p:nvGrpSpPr>
        <p:grpSpPr bwMode="auto">
          <a:xfrm>
            <a:off x="2339975" y="1588"/>
            <a:ext cx="6985000" cy="6856412"/>
            <a:chOff x="1391" y="10"/>
            <a:chExt cx="4400" cy="4319"/>
          </a:xfrm>
        </p:grpSpPr>
        <p:pic>
          <p:nvPicPr>
            <p:cNvPr id="111619" name="Picture 7" descr="pic_254325"/>
            <p:cNvPicPr>
              <a:picLocks noChangeAspect="1" noChangeArrowheads="1"/>
            </p:cNvPicPr>
            <p:nvPr/>
          </p:nvPicPr>
          <p:blipFill>
            <a:blip r:embed="rId2">
              <a:lum brigh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35" t="23509" r="3230" b="26260"/>
            <a:stretch>
              <a:fillRect/>
            </a:stretch>
          </p:blipFill>
          <p:spPr bwMode="auto">
            <a:xfrm>
              <a:off x="1391" y="10"/>
              <a:ext cx="4400" cy="4319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1620" name="Oval 10"/>
            <p:cNvSpPr>
              <a:spLocks noChangeArrowheads="1"/>
            </p:cNvSpPr>
            <p:nvPr/>
          </p:nvSpPr>
          <p:spPr bwMode="auto">
            <a:xfrm>
              <a:off x="1474" y="1344"/>
              <a:ext cx="2359" cy="726"/>
            </a:xfrm>
            <a:prstGeom prst="ellipse">
              <a:avLst/>
            </a:prstGeom>
            <a:solidFill>
              <a:srgbClr val="CCF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400" b="0"/>
            </a:p>
          </p:txBody>
        </p:sp>
        <p:sp>
          <p:nvSpPr>
            <p:cNvPr id="111621" name="Oval 9"/>
            <p:cNvSpPr>
              <a:spLocks noChangeArrowheads="1"/>
            </p:cNvSpPr>
            <p:nvPr/>
          </p:nvSpPr>
          <p:spPr bwMode="auto">
            <a:xfrm>
              <a:off x="2037" y="2024"/>
              <a:ext cx="2068" cy="726"/>
            </a:xfrm>
            <a:prstGeom prst="ellipse">
              <a:avLst/>
            </a:prstGeom>
            <a:solidFill>
              <a:srgbClr val="CCF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400" b="0"/>
            </a:p>
          </p:txBody>
        </p:sp>
      </p:grp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5651500" y="4122738"/>
            <a:ext cx="1944688" cy="2735262"/>
          </a:xfrm>
          <a:prstGeom prst="ellipse">
            <a:avLst/>
          </a:prstGeom>
          <a:noFill/>
          <a:ln w="38100">
            <a:solidFill>
              <a:srgbClr val="CCFF33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 b="0"/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2700338" y="2492375"/>
            <a:ext cx="3311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/>
              <a:t>What are the rules?</a:t>
            </a:r>
          </a:p>
        </p:txBody>
      </p: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3448050" y="3371850"/>
            <a:ext cx="3500438" cy="863600"/>
            <a:chOff x="2172" y="2124"/>
            <a:chExt cx="2086" cy="544"/>
          </a:xfrm>
        </p:grpSpPr>
        <p:sp>
          <p:nvSpPr>
            <p:cNvPr id="111625" name="Text Box 13"/>
            <p:cNvSpPr txBox="1">
              <a:spLocks noChangeArrowheads="1"/>
            </p:cNvSpPr>
            <p:nvPr/>
          </p:nvSpPr>
          <p:spPr bwMode="auto">
            <a:xfrm>
              <a:off x="2172" y="2124"/>
              <a:ext cx="208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/>
                <a:t>We can’t arrive late</a:t>
              </a:r>
            </a:p>
          </p:txBody>
        </p:sp>
        <p:sp>
          <p:nvSpPr>
            <p:cNvPr id="111626" name="Text Box 14"/>
            <p:cNvSpPr txBox="1">
              <a:spLocks noChangeArrowheads="1"/>
            </p:cNvSpPr>
            <p:nvPr/>
          </p:nvSpPr>
          <p:spPr bwMode="auto">
            <a:xfrm>
              <a:off x="2172" y="2341"/>
              <a:ext cx="208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/>
                <a:t>for class.</a:t>
              </a:r>
            </a:p>
          </p:txBody>
        </p:sp>
      </p:grpSp>
      <p:grpSp>
        <p:nvGrpSpPr>
          <p:cNvPr id="111627" name="Group 19"/>
          <p:cNvGrpSpPr>
            <a:grpSpLocks/>
          </p:cNvGrpSpPr>
          <p:nvPr/>
        </p:nvGrpSpPr>
        <p:grpSpPr bwMode="auto">
          <a:xfrm>
            <a:off x="322263" y="2838450"/>
            <a:ext cx="2089150" cy="1382713"/>
            <a:chOff x="158" y="1752"/>
            <a:chExt cx="1316" cy="871"/>
          </a:xfrm>
        </p:grpSpPr>
        <p:sp>
          <p:nvSpPr>
            <p:cNvPr id="111628" name="Text Box 17"/>
            <p:cNvSpPr txBox="1">
              <a:spLocks noChangeArrowheads="1"/>
            </p:cNvSpPr>
            <p:nvPr/>
          </p:nvSpPr>
          <p:spPr bwMode="auto">
            <a:xfrm>
              <a:off x="158" y="1752"/>
              <a:ext cx="122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rgbClr val="0000FF"/>
                  </a:solidFill>
                  <a:latin typeface="Georgia" pitchFamily="18" charset="0"/>
                </a:rPr>
                <a:t>SCHOOL</a:t>
              </a:r>
            </a:p>
          </p:txBody>
        </p:sp>
        <p:sp>
          <p:nvSpPr>
            <p:cNvPr id="111629" name="Text Box 18"/>
            <p:cNvSpPr txBox="1">
              <a:spLocks noChangeArrowheads="1"/>
            </p:cNvSpPr>
            <p:nvPr/>
          </p:nvSpPr>
          <p:spPr bwMode="auto">
            <a:xfrm>
              <a:off x="249" y="2296"/>
              <a:ext cx="122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rgbClr val="0000FF"/>
                  </a:solidFill>
                  <a:latin typeface="Georgia" pitchFamily="18" charset="0"/>
                </a:rPr>
                <a:t>RULES</a:t>
              </a:r>
            </a:p>
          </p:txBody>
        </p:sp>
      </p:grp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 animBg="1"/>
      <p:bldP spid="2458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3" name="Picture 8" descr="pic_254325"/>
          <p:cNvPicPr>
            <a:picLocks noChangeAspect="1" noChangeArrowheads="1"/>
          </p:cNvPicPr>
          <p:nvPr/>
        </p:nvPicPr>
        <p:blipFill>
          <a:blip r:embed="rId2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t="23509" r="3230" b="26260"/>
          <a:stretch>
            <a:fillRect/>
          </a:stretch>
        </p:blipFill>
        <p:spPr bwMode="auto">
          <a:xfrm>
            <a:off x="2208213" y="15875"/>
            <a:ext cx="6985000" cy="6856413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44" name="Oval 9"/>
          <p:cNvSpPr>
            <a:spLocks noChangeArrowheads="1"/>
          </p:cNvSpPr>
          <p:nvPr/>
        </p:nvSpPr>
        <p:spPr bwMode="auto">
          <a:xfrm>
            <a:off x="2339975" y="2133600"/>
            <a:ext cx="3744913" cy="1152525"/>
          </a:xfrm>
          <a:prstGeom prst="ellipse">
            <a:avLst/>
          </a:prstGeom>
          <a:solidFill>
            <a:srgbClr val="CC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2400" b="0"/>
          </a:p>
        </p:txBody>
      </p:sp>
      <p:grpSp>
        <p:nvGrpSpPr>
          <p:cNvPr id="112646" name="Group 11"/>
          <p:cNvGrpSpPr>
            <a:grpSpLocks/>
          </p:cNvGrpSpPr>
          <p:nvPr/>
        </p:nvGrpSpPr>
        <p:grpSpPr bwMode="auto">
          <a:xfrm>
            <a:off x="322263" y="2838450"/>
            <a:ext cx="2089150" cy="1382713"/>
            <a:chOff x="158" y="1752"/>
            <a:chExt cx="1316" cy="871"/>
          </a:xfrm>
        </p:grpSpPr>
        <p:sp>
          <p:nvSpPr>
            <p:cNvPr id="112647" name="Text Box 12"/>
            <p:cNvSpPr txBox="1">
              <a:spLocks noChangeArrowheads="1"/>
            </p:cNvSpPr>
            <p:nvPr/>
          </p:nvSpPr>
          <p:spPr bwMode="auto">
            <a:xfrm>
              <a:off x="158" y="1752"/>
              <a:ext cx="122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rgbClr val="0000FF"/>
                  </a:solidFill>
                  <a:latin typeface="Georgia" pitchFamily="18" charset="0"/>
                </a:rPr>
                <a:t>SCHOOL</a:t>
              </a:r>
            </a:p>
          </p:txBody>
        </p:sp>
        <p:sp>
          <p:nvSpPr>
            <p:cNvPr id="112648" name="Text Box 13"/>
            <p:cNvSpPr txBox="1">
              <a:spLocks noChangeArrowheads="1"/>
            </p:cNvSpPr>
            <p:nvPr/>
          </p:nvSpPr>
          <p:spPr bwMode="auto">
            <a:xfrm>
              <a:off x="249" y="2296"/>
              <a:ext cx="122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rgbClr val="0000FF"/>
                  </a:solidFill>
                  <a:latin typeface="Georgia" pitchFamily="18" charset="0"/>
                </a:rPr>
                <a:t>RULES</a:t>
              </a:r>
            </a:p>
          </p:txBody>
        </p:sp>
      </p:grpSp>
      <p:sp>
        <p:nvSpPr>
          <p:cNvPr id="25614" name="Oval 14"/>
          <p:cNvSpPr>
            <a:spLocks noChangeArrowheads="1"/>
          </p:cNvSpPr>
          <p:nvPr/>
        </p:nvSpPr>
        <p:spPr bwMode="auto">
          <a:xfrm>
            <a:off x="2325688" y="3500438"/>
            <a:ext cx="1223962" cy="2305050"/>
          </a:xfrm>
          <a:prstGeom prst="ellipse">
            <a:avLst/>
          </a:prstGeom>
          <a:noFill/>
          <a:ln w="38100">
            <a:solidFill>
              <a:srgbClr val="CCFF33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 b="0"/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2916238" y="2492375"/>
            <a:ext cx="3311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/>
              <a:t>What are the rules?</a:t>
            </a:r>
          </a:p>
        </p:txBody>
      </p:sp>
      <p:grpSp>
        <p:nvGrpSpPr>
          <p:cNvPr id="112654" name="Group 14"/>
          <p:cNvGrpSpPr>
            <a:grpSpLocks/>
          </p:cNvGrpSpPr>
          <p:nvPr/>
        </p:nvGrpSpPr>
        <p:grpSpPr bwMode="auto">
          <a:xfrm>
            <a:off x="3233738" y="3213100"/>
            <a:ext cx="3425825" cy="1152525"/>
            <a:chOff x="2037" y="2024"/>
            <a:chExt cx="2158" cy="726"/>
          </a:xfrm>
        </p:grpSpPr>
        <p:sp>
          <p:nvSpPr>
            <p:cNvPr id="112645" name="Oval 10"/>
            <p:cNvSpPr>
              <a:spLocks noChangeArrowheads="1"/>
            </p:cNvSpPr>
            <p:nvPr/>
          </p:nvSpPr>
          <p:spPr bwMode="auto">
            <a:xfrm>
              <a:off x="2037" y="2024"/>
              <a:ext cx="2068" cy="726"/>
            </a:xfrm>
            <a:prstGeom prst="ellipse">
              <a:avLst/>
            </a:prstGeom>
            <a:solidFill>
              <a:srgbClr val="CCF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400" b="0"/>
            </a:p>
          </p:txBody>
        </p:sp>
        <p:sp>
          <p:nvSpPr>
            <p:cNvPr id="112652" name="Text Box 17"/>
            <p:cNvSpPr txBox="1">
              <a:spLocks noChangeArrowheads="1"/>
            </p:cNvSpPr>
            <p:nvPr/>
          </p:nvSpPr>
          <p:spPr bwMode="auto">
            <a:xfrm>
              <a:off x="2109" y="2115"/>
              <a:ext cx="208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/>
                <a:t>We can’t run in the</a:t>
              </a:r>
            </a:p>
          </p:txBody>
        </p:sp>
        <p:sp>
          <p:nvSpPr>
            <p:cNvPr id="112653" name="Text Box 18"/>
            <p:cNvSpPr txBox="1">
              <a:spLocks noChangeArrowheads="1"/>
            </p:cNvSpPr>
            <p:nvPr/>
          </p:nvSpPr>
          <p:spPr bwMode="auto">
            <a:xfrm>
              <a:off x="2426" y="2387"/>
              <a:ext cx="122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/>
                <a:t>hallways.</a:t>
              </a:r>
            </a:p>
          </p:txBody>
        </p:sp>
      </p:grp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4" grpId="0" animBg="1"/>
      <p:bldP spid="256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666" name="Group 7"/>
          <p:cNvGrpSpPr>
            <a:grpSpLocks/>
          </p:cNvGrpSpPr>
          <p:nvPr/>
        </p:nvGrpSpPr>
        <p:grpSpPr bwMode="auto">
          <a:xfrm>
            <a:off x="2208213" y="15875"/>
            <a:ext cx="6985000" cy="6856413"/>
            <a:chOff x="1391" y="10"/>
            <a:chExt cx="4400" cy="4319"/>
          </a:xfrm>
        </p:grpSpPr>
        <p:pic>
          <p:nvPicPr>
            <p:cNvPr id="113667" name="Picture 8" descr="pic_254325"/>
            <p:cNvPicPr>
              <a:picLocks noChangeAspect="1" noChangeArrowheads="1"/>
            </p:cNvPicPr>
            <p:nvPr/>
          </p:nvPicPr>
          <p:blipFill>
            <a:blip r:embed="rId2">
              <a:lum brigh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35" t="23509" r="3230" b="26260"/>
            <a:stretch>
              <a:fillRect/>
            </a:stretch>
          </p:blipFill>
          <p:spPr bwMode="auto">
            <a:xfrm>
              <a:off x="1391" y="10"/>
              <a:ext cx="4400" cy="4319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668" name="Oval 9"/>
            <p:cNvSpPr>
              <a:spLocks noChangeArrowheads="1"/>
            </p:cNvSpPr>
            <p:nvPr/>
          </p:nvSpPr>
          <p:spPr bwMode="auto">
            <a:xfrm>
              <a:off x="1474" y="1344"/>
              <a:ext cx="2359" cy="726"/>
            </a:xfrm>
            <a:prstGeom prst="ellipse">
              <a:avLst/>
            </a:prstGeom>
            <a:solidFill>
              <a:srgbClr val="CCF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400" b="0"/>
            </a:p>
          </p:txBody>
        </p:sp>
        <p:sp>
          <p:nvSpPr>
            <p:cNvPr id="113669" name="Oval 10"/>
            <p:cNvSpPr>
              <a:spLocks noChangeArrowheads="1"/>
            </p:cNvSpPr>
            <p:nvPr/>
          </p:nvSpPr>
          <p:spPr bwMode="auto">
            <a:xfrm>
              <a:off x="2037" y="2024"/>
              <a:ext cx="2068" cy="726"/>
            </a:xfrm>
            <a:prstGeom prst="ellipse">
              <a:avLst/>
            </a:prstGeom>
            <a:solidFill>
              <a:srgbClr val="CCF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400" b="0"/>
            </a:p>
          </p:txBody>
        </p:sp>
      </p:grpSp>
      <p:grpSp>
        <p:nvGrpSpPr>
          <p:cNvPr id="113670" name="Group 11"/>
          <p:cNvGrpSpPr>
            <a:grpSpLocks/>
          </p:cNvGrpSpPr>
          <p:nvPr/>
        </p:nvGrpSpPr>
        <p:grpSpPr bwMode="auto">
          <a:xfrm>
            <a:off x="322263" y="2838450"/>
            <a:ext cx="2089150" cy="1382713"/>
            <a:chOff x="158" y="1752"/>
            <a:chExt cx="1316" cy="871"/>
          </a:xfrm>
        </p:grpSpPr>
        <p:sp>
          <p:nvSpPr>
            <p:cNvPr id="113671" name="Text Box 12"/>
            <p:cNvSpPr txBox="1">
              <a:spLocks noChangeArrowheads="1"/>
            </p:cNvSpPr>
            <p:nvPr/>
          </p:nvSpPr>
          <p:spPr bwMode="auto">
            <a:xfrm>
              <a:off x="158" y="1752"/>
              <a:ext cx="122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rgbClr val="0000FF"/>
                  </a:solidFill>
                  <a:latin typeface="Georgia" pitchFamily="18" charset="0"/>
                </a:rPr>
                <a:t>SCHOOL</a:t>
              </a:r>
            </a:p>
          </p:txBody>
        </p:sp>
        <p:sp>
          <p:nvSpPr>
            <p:cNvPr id="113672" name="Text Box 13"/>
            <p:cNvSpPr txBox="1">
              <a:spLocks noChangeArrowheads="1"/>
            </p:cNvSpPr>
            <p:nvPr/>
          </p:nvSpPr>
          <p:spPr bwMode="auto">
            <a:xfrm>
              <a:off x="249" y="2296"/>
              <a:ext cx="122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rgbClr val="0000FF"/>
                  </a:solidFill>
                  <a:latin typeface="Georgia" pitchFamily="18" charset="0"/>
                </a:rPr>
                <a:t>RULES</a:t>
              </a:r>
            </a:p>
          </p:txBody>
        </p:sp>
      </p:grpSp>
      <p:sp>
        <p:nvSpPr>
          <p:cNvPr id="26638" name="Oval 14"/>
          <p:cNvSpPr>
            <a:spLocks noChangeArrowheads="1"/>
          </p:cNvSpPr>
          <p:nvPr/>
        </p:nvSpPr>
        <p:spPr bwMode="auto">
          <a:xfrm>
            <a:off x="4211638" y="765175"/>
            <a:ext cx="1296987" cy="1223963"/>
          </a:xfrm>
          <a:prstGeom prst="ellipse">
            <a:avLst/>
          </a:prstGeom>
          <a:noFill/>
          <a:ln w="38100">
            <a:solidFill>
              <a:srgbClr val="CCFF33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 b="0"/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2700338" y="2492375"/>
            <a:ext cx="3311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/>
              <a:t>What are the rules?</a:t>
            </a:r>
          </a:p>
        </p:txBody>
      </p: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3448050" y="3371850"/>
            <a:ext cx="3311525" cy="863600"/>
            <a:chOff x="2172" y="2124"/>
            <a:chExt cx="2086" cy="544"/>
          </a:xfrm>
        </p:grpSpPr>
        <p:sp>
          <p:nvSpPr>
            <p:cNvPr id="113676" name="Text Box 17"/>
            <p:cNvSpPr txBox="1">
              <a:spLocks noChangeArrowheads="1"/>
            </p:cNvSpPr>
            <p:nvPr/>
          </p:nvSpPr>
          <p:spPr bwMode="auto">
            <a:xfrm>
              <a:off x="2172" y="2124"/>
              <a:ext cx="208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/>
                <a:t>We can’t eat in the</a:t>
              </a:r>
            </a:p>
          </p:txBody>
        </p:sp>
        <p:sp>
          <p:nvSpPr>
            <p:cNvPr id="113677" name="Text Box 18"/>
            <p:cNvSpPr txBox="1">
              <a:spLocks noChangeArrowheads="1"/>
            </p:cNvSpPr>
            <p:nvPr/>
          </p:nvSpPr>
          <p:spPr bwMode="auto">
            <a:xfrm>
              <a:off x="2172" y="2341"/>
              <a:ext cx="208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/>
                <a:t>classroom.</a:t>
              </a:r>
            </a:p>
          </p:txBody>
        </p:sp>
      </p:grp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8" grpId="0" animBg="1"/>
      <p:bldP spid="266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1" name="Picture 8" descr="pic_254325"/>
          <p:cNvPicPr>
            <a:picLocks noChangeAspect="1" noChangeArrowheads="1"/>
          </p:cNvPicPr>
          <p:nvPr/>
        </p:nvPicPr>
        <p:blipFill>
          <a:blip r:embed="rId2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t="23509" r="3230" b="26260"/>
          <a:stretch>
            <a:fillRect/>
          </a:stretch>
        </p:blipFill>
        <p:spPr bwMode="auto">
          <a:xfrm>
            <a:off x="2208213" y="15875"/>
            <a:ext cx="6985000" cy="6856413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4694" name="Group 11"/>
          <p:cNvGrpSpPr>
            <a:grpSpLocks/>
          </p:cNvGrpSpPr>
          <p:nvPr/>
        </p:nvGrpSpPr>
        <p:grpSpPr bwMode="auto">
          <a:xfrm>
            <a:off x="322263" y="2838450"/>
            <a:ext cx="2089150" cy="1382713"/>
            <a:chOff x="158" y="1752"/>
            <a:chExt cx="1316" cy="871"/>
          </a:xfrm>
        </p:grpSpPr>
        <p:sp>
          <p:nvSpPr>
            <p:cNvPr id="114695" name="Text Box 12"/>
            <p:cNvSpPr txBox="1">
              <a:spLocks noChangeArrowheads="1"/>
            </p:cNvSpPr>
            <p:nvPr/>
          </p:nvSpPr>
          <p:spPr bwMode="auto">
            <a:xfrm>
              <a:off x="158" y="1752"/>
              <a:ext cx="122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rgbClr val="0000FF"/>
                  </a:solidFill>
                  <a:latin typeface="Georgia" pitchFamily="18" charset="0"/>
                </a:rPr>
                <a:t>SCHOOL</a:t>
              </a:r>
            </a:p>
          </p:txBody>
        </p:sp>
        <p:sp>
          <p:nvSpPr>
            <p:cNvPr id="114696" name="Text Box 13"/>
            <p:cNvSpPr txBox="1">
              <a:spLocks noChangeArrowheads="1"/>
            </p:cNvSpPr>
            <p:nvPr/>
          </p:nvSpPr>
          <p:spPr bwMode="auto">
            <a:xfrm>
              <a:off x="249" y="2296"/>
              <a:ext cx="122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rgbClr val="0000FF"/>
                  </a:solidFill>
                  <a:latin typeface="Georgia" pitchFamily="18" charset="0"/>
                </a:rPr>
                <a:t>RULES</a:t>
              </a:r>
            </a:p>
          </p:txBody>
        </p:sp>
      </p:grpSp>
      <p:sp>
        <p:nvSpPr>
          <p:cNvPr id="27662" name="Oval 14"/>
          <p:cNvSpPr>
            <a:spLocks noChangeArrowheads="1"/>
          </p:cNvSpPr>
          <p:nvPr/>
        </p:nvSpPr>
        <p:spPr bwMode="auto">
          <a:xfrm>
            <a:off x="7264400" y="1268413"/>
            <a:ext cx="1944688" cy="2735262"/>
          </a:xfrm>
          <a:prstGeom prst="ellipse">
            <a:avLst/>
          </a:prstGeom>
          <a:noFill/>
          <a:ln w="38100">
            <a:solidFill>
              <a:srgbClr val="CCFF33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 b="0"/>
          </a:p>
        </p:txBody>
      </p:sp>
      <p:sp>
        <p:nvSpPr>
          <p:cNvPr id="114693" name="Oval 10"/>
          <p:cNvSpPr>
            <a:spLocks noChangeArrowheads="1"/>
          </p:cNvSpPr>
          <p:nvPr/>
        </p:nvSpPr>
        <p:spPr bwMode="auto">
          <a:xfrm>
            <a:off x="3203575" y="3213100"/>
            <a:ext cx="3859213" cy="1295400"/>
          </a:xfrm>
          <a:prstGeom prst="ellipse">
            <a:avLst/>
          </a:prstGeom>
          <a:solidFill>
            <a:srgbClr val="CC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2400" b="0"/>
          </a:p>
        </p:txBody>
      </p:sp>
      <p:grpSp>
        <p:nvGrpSpPr>
          <p:cNvPr id="114704" name="Group 16"/>
          <p:cNvGrpSpPr>
            <a:grpSpLocks/>
          </p:cNvGrpSpPr>
          <p:nvPr/>
        </p:nvGrpSpPr>
        <p:grpSpPr bwMode="auto">
          <a:xfrm>
            <a:off x="2339975" y="2133600"/>
            <a:ext cx="5089525" cy="2100263"/>
            <a:chOff x="1474" y="1344"/>
            <a:chExt cx="3206" cy="1323"/>
          </a:xfrm>
        </p:grpSpPr>
        <p:sp>
          <p:nvSpPr>
            <p:cNvPr id="114692" name="Oval 9"/>
            <p:cNvSpPr>
              <a:spLocks noChangeArrowheads="1"/>
            </p:cNvSpPr>
            <p:nvPr/>
          </p:nvSpPr>
          <p:spPr bwMode="auto">
            <a:xfrm>
              <a:off x="1474" y="1344"/>
              <a:ext cx="2359" cy="726"/>
            </a:xfrm>
            <a:prstGeom prst="ellipse">
              <a:avLst/>
            </a:prstGeom>
            <a:solidFill>
              <a:srgbClr val="CCF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400" b="0"/>
            </a:p>
          </p:txBody>
        </p:sp>
        <p:sp>
          <p:nvSpPr>
            <p:cNvPr id="27663" name="Text Box 15"/>
            <p:cNvSpPr txBox="1">
              <a:spLocks noChangeArrowheads="1"/>
            </p:cNvSpPr>
            <p:nvPr/>
          </p:nvSpPr>
          <p:spPr bwMode="auto">
            <a:xfrm>
              <a:off x="1701" y="1525"/>
              <a:ext cx="208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/>
                <a:t>What are the rules?</a:t>
              </a:r>
            </a:p>
          </p:txBody>
        </p:sp>
        <p:sp>
          <p:nvSpPr>
            <p:cNvPr id="114700" name="Text Box 17"/>
            <p:cNvSpPr txBox="1">
              <a:spLocks noChangeArrowheads="1"/>
            </p:cNvSpPr>
            <p:nvPr/>
          </p:nvSpPr>
          <p:spPr bwMode="auto">
            <a:xfrm>
              <a:off x="2045" y="2151"/>
              <a:ext cx="263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CFF3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/>
                <a:t>We can’t listen to music</a:t>
              </a:r>
            </a:p>
          </p:txBody>
        </p:sp>
        <p:sp>
          <p:nvSpPr>
            <p:cNvPr id="114701" name="Text Box 18"/>
            <p:cNvSpPr txBox="1">
              <a:spLocks noChangeArrowheads="1"/>
            </p:cNvSpPr>
            <p:nvPr/>
          </p:nvSpPr>
          <p:spPr bwMode="auto">
            <a:xfrm>
              <a:off x="2045" y="2341"/>
              <a:ext cx="2635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/>
                <a:t>in class.</a:t>
              </a:r>
            </a:p>
          </p:txBody>
        </p:sp>
      </p:grp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714" name="Group 7"/>
          <p:cNvGrpSpPr>
            <a:grpSpLocks/>
          </p:cNvGrpSpPr>
          <p:nvPr/>
        </p:nvGrpSpPr>
        <p:grpSpPr bwMode="auto">
          <a:xfrm>
            <a:off x="2159000" y="0"/>
            <a:ext cx="6985000" cy="6856413"/>
            <a:chOff x="1391" y="10"/>
            <a:chExt cx="4400" cy="4319"/>
          </a:xfrm>
        </p:grpSpPr>
        <p:pic>
          <p:nvPicPr>
            <p:cNvPr id="115715" name="Picture 8" descr="pic_254325"/>
            <p:cNvPicPr>
              <a:picLocks noChangeAspect="1" noChangeArrowheads="1"/>
            </p:cNvPicPr>
            <p:nvPr/>
          </p:nvPicPr>
          <p:blipFill>
            <a:blip r:embed="rId2">
              <a:lum brigh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35" t="23509" r="3230" b="26260"/>
            <a:stretch>
              <a:fillRect/>
            </a:stretch>
          </p:blipFill>
          <p:spPr bwMode="auto">
            <a:xfrm>
              <a:off x="1391" y="10"/>
              <a:ext cx="4400" cy="4319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5716" name="Oval 9"/>
            <p:cNvSpPr>
              <a:spLocks noChangeArrowheads="1"/>
            </p:cNvSpPr>
            <p:nvPr/>
          </p:nvSpPr>
          <p:spPr bwMode="auto">
            <a:xfrm>
              <a:off x="1474" y="1344"/>
              <a:ext cx="2359" cy="726"/>
            </a:xfrm>
            <a:prstGeom prst="ellipse">
              <a:avLst/>
            </a:prstGeom>
            <a:solidFill>
              <a:srgbClr val="CCF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400" b="0"/>
            </a:p>
          </p:txBody>
        </p:sp>
        <p:sp>
          <p:nvSpPr>
            <p:cNvPr id="115717" name="Oval 10"/>
            <p:cNvSpPr>
              <a:spLocks noChangeArrowheads="1"/>
            </p:cNvSpPr>
            <p:nvPr/>
          </p:nvSpPr>
          <p:spPr bwMode="auto">
            <a:xfrm>
              <a:off x="2037" y="2024"/>
              <a:ext cx="2068" cy="726"/>
            </a:xfrm>
            <a:prstGeom prst="ellipse">
              <a:avLst/>
            </a:prstGeom>
            <a:solidFill>
              <a:srgbClr val="CCF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400" b="0"/>
            </a:p>
          </p:txBody>
        </p:sp>
      </p:grpSp>
      <p:grpSp>
        <p:nvGrpSpPr>
          <p:cNvPr id="115718" name="Group 11"/>
          <p:cNvGrpSpPr>
            <a:grpSpLocks/>
          </p:cNvGrpSpPr>
          <p:nvPr/>
        </p:nvGrpSpPr>
        <p:grpSpPr bwMode="auto">
          <a:xfrm>
            <a:off x="322263" y="2838450"/>
            <a:ext cx="2089150" cy="1382713"/>
            <a:chOff x="158" y="1752"/>
            <a:chExt cx="1316" cy="871"/>
          </a:xfrm>
        </p:grpSpPr>
        <p:sp>
          <p:nvSpPr>
            <p:cNvPr id="115719" name="Text Box 12"/>
            <p:cNvSpPr txBox="1">
              <a:spLocks noChangeArrowheads="1"/>
            </p:cNvSpPr>
            <p:nvPr/>
          </p:nvSpPr>
          <p:spPr bwMode="auto">
            <a:xfrm>
              <a:off x="158" y="1752"/>
              <a:ext cx="122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rgbClr val="0000FF"/>
                  </a:solidFill>
                  <a:latin typeface="Georgia" pitchFamily="18" charset="0"/>
                </a:rPr>
                <a:t>SCHOOL</a:t>
              </a:r>
            </a:p>
          </p:txBody>
        </p:sp>
        <p:sp>
          <p:nvSpPr>
            <p:cNvPr id="115720" name="Text Box 13"/>
            <p:cNvSpPr txBox="1">
              <a:spLocks noChangeArrowheads="1"/>
            </p:cNvSpPr>
            <p:nvPr/>
          </p:nvSpPr>
          <p:spPr bwMode="auto">
            <a:xfrm>
              <a:off x="249" y="2296"/>
              <a:ext cx="122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solidFill>
                    <a:srgbClr val="0000FF"/>
                  </a:solidFill>
                  <a:latin typeface="Georgia" pitchFamily="18" charset="0"/>
                </a:rPr>
                <a:t>RULES</a:t>
              </a:r>
            </a:p>
          </p:txBody>
        </p:sp>
      </p:grpSp>
      <p:sp>
        <p:nvSpPr>
          <p:cNvPr id="28686" name="Oval 14"/>
          <p:cNvSpPr>
            <a:spLocks noChangeArrowheads="1"/>
          </p:cNvSpPr>
          <p:nvPr/>
        </p:nvSpPr>
        <p:spPr bwMode="auto">
          <a:xfrm>
            <a:off x="5940425" y="-242888"/>
            <a:ext cx="1728788" cy="2159001"/>
          </a:xfrm>
          <a:prstGeom prst="ellipse">
            <a:avLst/>
          </a:prstGeom>
          <a:noFill/>
          <a:ln w="38100">
            <a:solidFill>
              <a:srgbClr val="CCFF33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 b="0"/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2916238" y="2492375"/>
            <a:ext cx="3311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/>
              <a:t>What are the rules?</a:t>
            </a:r>
          </a:p>
        </p:txBody>
      </p:sp>
      <p:sp>
        <p:nvSpPr>
          <p:cNvPr id="28689" name="Text Box 17"/>
          <p:cNvSpPr txBox="1">
            <a:spLocks noChangeArrowheads="1"/>
          </p:cNvSpPr>
          <p:nvPr/>
        </p:nvSpPr>
        <p:spPr bwMode="auto">
          <a:xfrm>
            <a:off x="3765550" y="3529013"/>
            <a:ext cx="33115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/>
              <a:t>We can’t fight.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6" grpId="0" animBg="1"/>
      <p:bldP spid="28687" grpId="0"/>
      <p:bldP spid="2868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333375"/>
            <a:ext cx="7772400" cy="1143000"/>
          </a:xfrm>
        </p:spPr>
        <p:txBody>
          <a:bodyPr/>
          <a:lstStyle/>
          <a:p>
            <a:r>
              <a:rPr lang="en-US" altLang="zh-CN" sz="3600" b="1">
                <a:solidFill>
                  <a:srgbClr val="0000FF"/>
                </a:solidFill>
              </a:rPr>
              <a:t>School rules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344613" y="1341438"/>
            <a:ext cx="65405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1. Don’t arrive late for class. You must be on time.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344613" y="2492375"/>
            <a:ext cx="7331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2. Don’t run in the hallways.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1366838" y="3141663"/>
            <a:ext cx="70929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3. Don’t eat in the classroom. You must eat in the dining hall.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1317625" y="4286250"/>
            <a:ext cx="66119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/>
              <a:t>4. Don’t listen to music in class.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1357313" y="4994275"/>
            <a:ext cx="53276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5. Don’t fight.</a:t>
            </a:r>
          </a:p>
        </p:txBody>
      </p:sp>
      <p:pic>
        <p:nvPicPr>
          <p:cNvPr id="14347" name="Picture 11" descr="45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716338"/>
            <a:ext cx="777875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Picture 12" descr="y07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013325"/>
            <a:ext cx="97313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0" name="Picture 14" descr="y00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492375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1" name="Picture 15" descr="7_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284538"/>
            <a:ext cx="4794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2" name="Picture 16" descr="31clock007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412875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14343" grpId="0"/>
      <p:bldP spid="14344" grpId="0"/>
      <p:bldP spid="14345" grpId="0"/>
      <p:bldP spid="1434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395288" y="333375"/>
            <a:ext cx="7993062" cy="19812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9933FF"/>
                </a:solidFill>
                <a:latin typeface="Arial" pitchFamily="34" charset="0"/>
              </a:rPr>
              <a:t>Group work</a:t>
            </a:r>
          </a:p>
          <a:p>
            <a:pPr eaLnBrk="1" hangingPunct="1"/>
            <a:r>
              <a:rPr lang="en-US" altLang="zh-CN" sz="4000">
                <a:solidFill>
                  <a:srgbClr val="800000"/>
                </a:solidFill>
              </a:rPr>
              <a:t>What can you ... in the classroom?</a:t>
            </a:r>
          </a:p>
          <a:p>
            <a:pPr eaLnBrk="1" hangingPunct="1"/>
            <a:r>
              <a:rPr lang="en-US" altLang="zh-CN" sz="4000">
                <a:solidFill>
                  <a:srgbClr val="800000"/>
                </a:solidFill>
              </a:rPr>
              <a:t>What can’t you ... in the classroom?</a:t>
            </a:r>
          </a:p>
        </p:txBody>
      </p:sp>
      <p:pic>
        <p:nvPicPr>
          <p:cNvPr id="167939" name="Picture 3" descr="degsedyh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420938"/>
            <a:ext cx="5457825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12" name="Text Box 2060"/>
          <p:cNvSpPr txBox="1">
            <a:spLocks noChangeArrowheads="1"/>
          </p:cNvSpPr>
          <p:nvPr/>
        </p:nvSpPr>
        <p:spPr bwMode="auto">
          <a:xfrm>
            <a:off x="468313" y="5300663"/>
            <a:ext cx="7778750" cy="1025525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5000"/>
              </a:lnSpc>
            </a:pPr>
            <a:r>
              <a:rPr lang="en-US" altLang="zh-CN">
                <a:solidFill>
                  <a:srgbClr val="3333FF"/>
                </a:solidFill>
                <a:latin typeface="Arial" pitchFamily="34" charset="0"/>
              </a:rPr>
              <a:t>Now, Listen. Check    the activities </a:t>
            </a:r>
          </a:p>
          <a:p>
            <a:pPr eaLnBrk="1" hangingPunct="1">
              <a:lnSpc>
                <a:spcPct val="85000"/>
              </a:lnSpc>
            </a:pPr>
            <a:r>
              <a:rPr lang="en-US" altLang="zh-CN">
                <a:solidFill>
                  <a:srgbClr val="3333FF"/>
                </a:solidFill>
                <a:latin typeface="Arial" pitchFamily="34" charset="0"/>
              </a:rPr>
              <a:t>Alan and Cindy talk about. </a:t>
            </a:r>
          </a:p>
        </p:txBody>
      </p:sp>
      <p:sp>
        <p:nvSpPr>
          <p:cNvPr id="277510" name="Text Box 6"/>
          <p:cNvSpPr txBox="1">
            <a:spLocks noChangeArrowheads="1"/>
          </p:cNvSpPr>
          <p:nvPr/>
        </p:nvSpPr>
        <p:spPr bwMode="auto">
          <a:xfrm>
            <a:off x="4573588" y="5084763"/>
            <a:ext cx="59213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4800">
                <a:solidFill>
                  <a:srgbClr val="FF0000"/>
                </a:solidFill>
                <a:latin typeface="Arial" pitchFamily="34" charset="0"/>
              </a:rPr>
              <a:t>√</a:t>
            </a:r>
          </a:p>
        </p:txBody>
      </p:sp>
      <p:sp>
        <p:nvSpPr>
          <p:cNvPr id="167944" name="Oval 8"/>
          <p:cNvSpPr>
            <a:spLocks noChangeArrowheads="1"/>
          </p:cNvSpPr>
          <p:nvPr/>
        </p:nvSpPr>
        <p:spPr bwMode="auto">
          <a:xfrm>
            <a:off x="214313" y="4941888"/>
            <a:ext cx="685800" cy="504825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3200">
                <a:solidFill>
                  <a:srgbClr val="8700E2"/>
                </a:solidFill>
                <a:latin typeface="Arial Black" pitchFamily="34" charset="0"/>
                <a:ea typeface="黑体" pitchFamily="49" charset="-122"/>
              </a:rPr>
              <a:t>2a</a:t>
            </a:r>
          </a:p>
        </p:txBody>
      </p:sp>
      <p:pic>
        <p:nvPicPr>
          <p:cNvPr id="167945" name="02 Unit 4 Section A Activity 2A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580548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7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256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277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79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9503" fill="hold"/>
                                        <p:tgtEl>
                                          <p:spTgt spid="1679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945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7945"/>
                </p:tgtEl>
              </p:cMediaNode>
            </p:audio>
          </p:childTnLst>
        </p:cTn>
      </p:par>
    </p:tnLst>
    <p:bldLst>
      <p:bldP spid="256012" grpId="0" animBg="1"/>
      <p:bldP spid="277510" grpId="0"/>
      <p:bldP spid="16794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038" name="Group 78"/>
          <p:cNvGraphicFramePr>
            <a:graphicFrameLocks noGrp="1"/>
          </p:cNvGraphicFramePr>
          <p:nvPr/>
        </p:nvGraphicFramePr>
        <p:xfrm>
          <a:off x="323850" y="115888"/>
          <a:ext cx="8353425" cy="5459412"/>
        </p:xfrm>
        <a:graphic>
          <a:graphicData uri="http://schemas.openxmlformats.org/drawingml/2006/table">
            <a:tbl>
              <a:tblPr/>
              <a:tblGrid>
                <a:gridCol w="6121400"/>
                <a:gridCol w="1008063"/>
                <a:gridCol w="1223962"/>
              </a:tblGrid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Activity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609600" marR="0" lvl="0" indent="-60960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1. ___ listen to music in the </a:t>
                      </a:r>
                    </a:p>
                    <a:p>
                      <a:pPr marL="609600" marR="0" lvl="0" indent="-60960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classroom or hallways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2. ___ listen to music in the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music room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can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can’t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2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3. ___ listen to music outside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can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can’t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4. ___ eat in the classroom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can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can’t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5. ___ eat in the dining hall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can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can’t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6. ___ eat outside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can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can’t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7. ___ wear a hat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can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8. ___ fight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can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can’t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012" name="Text Box 2060"/>
          <p:cNvSpPr txBox="1">
            <a:spLocks noChangeArrowheads="1"/>
          </p:cNvSpPr>
          <p:nvPr/>
        </p:nvSpPr>
        <p:spPr bwMode="auto">
          <a:xfrm>
            <a:off x="504825" y="5732463"/>
            <a:ext cx="771207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5000"/>
              </a:lnSpc>
            </a:pPr>
            <a:r>
              <a:rPr lang="en-US" altLang="zh-CN" sz="3200">
                <a:solidFill>
                  <a:srgbClr val="6600CC"/>
                </a:solidFill>
              </a:rPr>
              <a:t>Listen again. Can Alan and Cindy do these </a:t>
            </a:r>
          </a:p>
          <a:p>
            <a:pPr eaLnBrk="1" hangingPunct="1">
              <a:lnSpc>
                <a:spcPct val="85000"/>
              </a:lnSpc>
            </a:pPr>
            <a:r>
              <a:rPr lang="en-US" altLang="zh-CN" sz="3200">
                <a:solidFill>
                  <a:srgbClr val="6600CC"/>
                </a:solidFill>
              </a:rPr>
              <a:t>activities? Circle </a:t>
            </a:r>
            <a:r>
              <a:rPr lang="en-US" altLang="zh-CN" sz="3200" i="1">
                <a:solidFill>
                  <a:srgbClr val="6600CC"/>
                </a:solidFill>
              </a:rPr>
              <a:t>can</a:t>
            </a:r>
            <a:r>
              <a:rPr lang="en-US" altLang="zh-CN" sz="3200">
                <a:solidFill>
                  <a:srgbClr val="6600CC"/>
                </a:solidFill>
              </a:rPr>
              <a:t> or </a:t>
            </a:r>
            <a:r>
              <a:rPr lang="en-US" altLang="zh-CN" sz="3200" i="1">
                <a:solidFill>
                  <a:srgbClr val="6600CC"/>
                </a:solidFill>
              </a:rPr>
              <a:t>can’t </a:t>
            </a:r>
            <a:r>
              <a:rPr lang="en-US" altLang="zh-CN" sz="3200">
                <a:solidFill>
                  <a:srgbClr val="6600CC"/>
                </a:solidFill>
              </a:rPr>
              <a:t>above.</a:t>
            </a:r>
          </a:p>
        </p:txBody>
      </p:sp>
      <p:sp>
        <p:nvSpPr>
          <p:cNvPr id="277510" name="Text Box 6"/>
          <p:cNvSpPr txBox="1">
            <a:spLocks noChangeArrowheads="1"/>
          </p:cNvSpPr>
          <p:nvPr/>
        </p:nvSpPr>
        <p:spPr bwMode="auto">
          <a:xfrm>
            <a:off x="827088" y="333375"/>
            <a:ext cx="59213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4800">
                <a:solidFill>
                  <a:srgbClr val="FF0000"/>
                </a:solidFill>
                <a:latin typeface="Arial" pitchFamily="34" charset="0"/>
              </a:rPr>
              <a:t>√</a:t>
            </a: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811213" y="1341438"/>
            <a:ext cx="59213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4800">
                <a:solidFill>
                  <a:srgbClr val="FF0000"/>
                </a:solidFill>
                <a:latin typeface="Arial" pitchFamily="34" charset="0"/>
              </a:rPr>
              <a:t>√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827088" y="2173288"/>
            <a:ext cx="59213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4800">
                <a:solidFill>
                  <a:srgbClr val="FF0000"/>
                </a:solidFill>
                <a:latin typeface="Arial" pitchFamily="34" charset="0"/>
              </a:rPr>
              <a:t>√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811213" y="2781300"/>
            <a:ext cx="59213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4800">
                <a:solidFill>
                  <a:srgbClr val="FF0000"/>
                </a:solidFill>
                <a:latin typeface="Arial" pitchFamily="34" charset="0"/>
              </a:rPr>
              <a:t>√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827088" y="3284538"/>
            <a:ext cx="59213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4800">
                <a:solidFill>
                  <a:srgbClr val="FF0000"/>
                </a:solidFill>
                <a:latin typeface="Arial" pitchFamily="34" charset="0"/>
              </a:rPr>
              <a:t>√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827088" y="4292600"/>
            <a:ext cx="59213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4800">
                <a:solidFill>
                  <a:srgbClr val="FF0000"/>
                </a:solidFill>
                <a:latin typeface="Arial" pitchFamily="34" charset="0"/>
              </a:rPr>
              <a:t>√</a:t>
            </a:r>
          </a:p>
        </p:txBody>
      </p:sp>
      <p:sp>
        <p:nvSpPr>
          <p:cNvPr id="169012" name="Oval 52"/>
          <p:cNvSpPr>
            <a:spLocks noChangeArrowheads="1"/>
          </p:cNvSpPr>
          <p:nvPr/>
        </p:nvSpPr>
        <p:spPr bwMode="auto">
          <a:xfrm>
            <a:off x="7524750" y="620713"/>
            <a:ext cx="1079500" cy="549275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9013" name="Oval 53"/>
          <p:cNvSpPr>
            <a:spLocks noChangeArrowheads="1"/>
          </p:cNvSpPr>
          <p:nvPr/>
        </p:nvSpPr>
        <p:spPr bwMode="auto">
          <a:xfrm>
            <a:off x="2411413" y="6119813"/>
            <a:ext cx="1223962" cy="549275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9014" name="Oval 54"/>
          <p:cNvSpPr>
            <a:spLocks noChangeArrowheads="1"/>
          </p:cNvSpPr>
          <p:nvPr/>
        </p:nvSpPr>
        <p:spPr bwMode="auto">
          <a:xfrm>
            <a:off x="6443663" y="1557338"/>
            <a:ext cx="865187" cy="4318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9015" name="Oval 55"/>
          <p:cNvSpPr>
            <a:spLocks noChangeArrowheads="1"/>
          </p:cNvSpPr>
          <p:nvPr/>
        </p:nvSpPr>
        <p:spPr bwMode="auto">
          <a:xfrm>
            <a:off x="7451725" y="3068638"/>
            <a:ext cx="1223963" cy="4318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9016" name="Oval 56"/>
          <p:cNvSpPr>
            <a:spLocks noChangeArrowheads="1"/>
          </p:cNvSpPr>
          <p:nvPr/>
        </p:nvSpPr>
        <p:spPr bwMode="auto">
          <a:xfrm>
            <a:off x="6372225" y="3644900"/>
            <a:ext cx="936625" cy="4318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9017" name="Oval 57"/>
          <p:cNvSpPr>
            <a:spLocks noChangeArrowheads="1"/>
          </p:cNvSpPr>
          <p:nvPr/>
        </p:nvSpPr>
        <p:spPr bwMode="auto">
          <a:xfrm>
            <a:off x="6443663" y="2492375"/>
            <a:ext cx="936625" cy="4318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9018" name="Oval 58"/>
          <p:cNvSpPr>
            <a:spLocks noChangeArrowheads="1"/>
          </p:cNvSpPr>
          <p:nvPr/>
        </p:nvSpPr>
        <p:spPr bwMode="auto">
          <a:xfrm>
            <a:off x="7451725" y="4581525"/>
            <a:ext cx="1152525" cy="503238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811213" y="4837113"/>
            <a:ext cx="59213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4800">
                <a:solidFill>
                  <a:srgbClr val="FF0000"/>
                </a:solidFill>
                <a:latin typeface="Arial" pitchFamily="34" charset="0"/>
              </a:rPr>
              <a:t>√</a:t>
            </a:r>
          </a:p>
        </p:txBody>
      </p:sp>
      <p:sp>
        <p:nvSpPr>
          <p:cNvPr id="169040" name="Oval 80"/>
          <p:cNvSpPr>
            <a:spLocks noChangeArrowheads="1"/>
          </p:cNvSpPr>
          <p:nvPr/>
        </p:nvSpPr>
        <p:spPr bwMode="auto">
          <a:xfrm>
            <a:off x="7451725" y="5084763"/>
            <a:ext cx="1152525" cy="503237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9041" name="Oval 81"/>
          <p:cNvSpPr>
            <a:spLocks noChangeArrowheads="1"/>
          </p:cNvSpPr>
          <p:nvPr/>
        </p:nvSpPr>
        <p:spPr bwMode="auto">
          <a:xfrm>
            <a:off x="0" y="5661025"/>
            <a:ext cx="611188" cy="504825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3200">
                <a:solidFill>
                  <a:srgbClr val="8700E2"/>
                </a:solidFill>
                <a:ea typeface="黑体" pitchFamily="49" charset="-122"/>
              </a:rPr>
              <a:t>2b</a:t>
            </a:r>
          </a:p>
        </p:txBody>
      </p:sp>
      <p:pic>
        <p:nvPicPr>
          <p:cNvPr id="169042" name="03 Unit 4 Section A Activity 2B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23728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77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69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256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8" dur="500"/>
                                        <p:tgtEl>
                                          <p:spTgt spid="169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9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9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9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9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9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9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9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9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9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9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9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9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9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9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690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 nodeType="clickPar">
                      <p:stCondLst>
                        <p:cond delay="0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53081" fill="hold"/>
                                        <p:tgtEl>
                                          <p:spTgt spid="1690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9042"/>
                  </p:tgtEl>
                </p:cond>
              </p:nextCondLst>
            </p:seq>
            <p:audio>
              <p:cMediaNode>
                <p:cTn id="9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9042"/>
                </p:tgtEl>
              </p:cMediaNode>
            </p:audio>
          </p:childTnLst>
        </p:cTn>
      </p:par>
    </p:tnLst>
    <p:bldLst>
      <p:bldP spid="256012" grpId="0"/>
      <p:bldP spid="277510" grpId="0"/>
      <p:bldP spid="2" grpId="0"/>
      <p:bldP spid="3" grpId="0"/>
      <p:bldP spid="4" grpId="0"/>
      <p:bldP spid="5" grpId="0"/>
      <p:bldP spid="6" grpId="0"/>
      <p:bldP spid="169012" grpId="0" animBg="1"/>
      <p:bldP spid="169013" grpId="0" animBg="1"/>
      <p:bldP spid="169014" grpId="0" animBg="1"/>
      <p:bldP spid="169015" grpId="0" animBg="1"/>
      <p:bldP spid="169016" grpId="0" animBg="1"/>
      <p:bldP spid="169017" grpId="0" animBg="1"/>
      <p:bldP spid="169018" grpId="0" animBg="1"/>
      <p:bldP spid="7" grpId="0"/>
      <p:bldP spid="169040" grpId="0" animBg="1"/>
      <p:bldP spid="16904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1026"/>
          <p:cNvSpPr>
            <a:spLocks noGrp="1" noChangeArrowheads="1"/>
          </p:cNvSpPr>
          <p:nvPr>
            <p:ph type="body" idx="4294967295"/>
          </p:nvPr>
        </p:nvSpPr>
        <p:spPr>
          <a:xfrm>
            <a:off x="288925" y="1268413"/>
            <a:ext cx="8675688" cy="5040312"/>
          </a:xfrm>
        </p:spPr>
        <p:txBody>
          <a:bodyPr/>
          <a:lstStyle/>
          <a:p>
            <a:pPr marL="1154113" indent="-1154113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zh-CN"/>
              <a:t>Cindy is telling Alan the school rules:</a:t>
            </a:r>
          </a:p>
          <a:p>
            <a:pPr marL="1154113" indent="-1154113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zh-CN"/>
              <a:t>We____ listen to music in the classroom </a:t>
            </a:r>
          </a:p>
          <a:p>
            <a:pPr marL="1154113" indent="-1154113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zh-CN"/>
              <a:t>or________. But we ____listen to it outside </a:t>
            </a:r>
          </a:p>
          <a:p>
            <a:pPr marL="1154113" indent="-1154113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zh-CN"/>
              <a:t>or in the music room. And we can</a:t>
            </a:r>
            <a:r>
              <a:rPr lang="en-US" altLang="zh-CN">
                <a:latin typeface="Arial"/>
              </a:rPr>
              <a:t>’</a:t>
            </a:r>
            <a:r>
              <a:rPr lang="en-US" altLang="zh-CN"/>
              <a:t>t ___in </a:t>
            </a:r>
          </a:p>
          <a:p>
            <a:pPr marL="1154113" indent="-1154113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zh-CN"/>
              <a:t>the classroom, but we can eat in the______</a:t>
            </a:r>
          </a:p>
          <a:p>
            <a:pPr marL="1154113" indent="-1154113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zh-CN"/>
              <a:t>___. We can</a:t>
            </a:r>
            <a:r>
              <a:rPr lang="en-US" altLang="zh-CN">
                <a:latin typeface="Arial"/>
              </a:rPr>
              <a:t>’</a:t>
            </a:r>
            <a:r>
              <a:rPr lang="en-US" altLang="zh-CN"/>
              <a:t>t _______________or________ </a:t>
            </a:r>
          </a:p>
          <a:p>
            <a:pPr marL="1154113" indent="-1154113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zh-CN"/>
              <a:t>our classmates. That ______ the teachers</a:t>
            </a:r>
          </a:p>
          <a:p>
            <a:pPr marL="1154113" indent="-1154113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zh-CN"/>
              <a:t>really unhappy.</a:t>
            </a:r>
          </a:p>
        </p:txBody>
      </p:sp>
      <p:sp>
        <p:nvSpPr>
          <p:cNvPr id="256012" name="Text Box 2060"/>
          <p:cNvSpPr txBox="1">
            <a:spLocks noChangeArrowheads="1"/>
          </p:cNvSpPr>
          <p:nvPr/>
        </p:nvSpPr>
        <p:spPr bwMode="auto">
          <a:xfrm>
            <a:off x="360363" y="549275"/>
            <a:ext cx="682625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5000"/>
              </a:lnSpc>
            </a:pPr>
            <a:r>
              <a:rPr lang="en-US" altLang="zh-CN">
                <a:solidFill>
                  <a:srgbClr val="FF0066"/>
                </a:solidFill>
              </a:rPr>
              <a:t>Listen again and fill in the blanks.</a:t>
            </a:r>
          </a:p>
        </p:txBody>
      </p:sp>
      <p:sp>
        <p:nvSpPr>
          <p:cNvPr id="169988" name="Rectangle 4"/>
          <p:cNvSpPr>
            <a:spLocks noChangeArrowheads="1"/>
          </p:cNvSpPr>
          <p:nvPr/>
        </p:nvSpPr>
        <p:spPr bwMode="auto">
          <a:xfrm>
            <a:off x="936625" y="1989138"/>
            <a:ext cx="1174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6600FF"/>
                </a:solidFill>
              </a:rPr>
              <a:t>can’t</a:t>
            </a:r>
            <a:endParaRPr lang="zh-CN" altLang="en-US">
              <a:solidFill>
                <a:srgbClr val="6600FF"/>
              </a:solidFill>
            </a:endParaRPr>
          </a:p>
        </p:txBody>
      </p:sp>
      <p:sp>
        <p:nvSpPr>
          <p:cNvPr id="169989" name="Rectangle 5"/>
          <p:cNvSpPr>
            <a:spLocks noChangeArrowheads="1"/>
          </p:cNvSpPr>
          <p:nvPr/>
        </p:nvSpPr>
        <p:spPr bwMode="auto">
          <a:xfrm>
            <a:off x="792163" y="2565400"/>
            <a:ext cx="1885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6600FF"/>
                </a:solidFill>
              </a:rPr>
              <a:t>hallways</a:t>
            </a:r>
            <a:endParaRPr lang="zh-CN" altLang="en-US">
              <a:solidFill>
                <a:srgbClr val="6600FF"/>
              </a:solidFill>
            </a:endParaRPr>
          </a:p>
        </p:txBody>
      </p:sp>
      <p:sp>
        <p:nvSpPr>
          <p:cNvPr id="169990" name="Rectangle 6"/>
          <p:cNvSpPr>
            <a:spLocks noChangeArrowheads="1"/>
          </p:cNvSpPr>
          <p:nvPr/>
        </p:nvSpPr>
        <p:spPr bwMode="auto">
          <a:xfrm>
            <a:off x="4321175" y="2565400"/>
            <a:ext cx="869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6600FF"/>
                </a:solidFill>
              </a:rPr>
              <a:t>can</a:t>
            </a:r>
            <a:endParaRPr lang="zh-CN" altLang="en-US">
              <a:solidFill>
                <a:srgbClr val="6600FF"/>
              </a:solidFill>
            </a:endParaRPr>
          </a:p>
        </p:txBody>
      </p:sp>
      <p:sp>
        <p:nvSpPr>
          <p:cNvPr id="169991" name="Rectangle 7"/>
          <p:cNvSpPr>
            <a:spLocks noChangeArrowheads="1"/>
          </p:cNvSpPr>
          <p:nvPr/>
        </p:nvSpPr>
        <p:spPr bwMode="auto">
          <a:xfrm>
            <a:off x="7224713" y="3213100"/>
            <a:ext cx="768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6600FF"/>
                </a:solidFill>
              </a:rPr>
              <a:t>eat</a:t>
            </a:r>
            <a:endParaRPr lang="zh-CN" altLang="en-US">
              <a:solidFill>
                <a:srgbClr val="6600FF"/>
              </a:solidFill>
            </a:endParaRPr>
          </a:p>
        </p:txBody>
      </p:sp>
      <p:sp>
        <p:nvSpPr>
          <p:cNvPr id="169992" name="Rectangle 8"/>
          <p:cNvSpPr>
            <a:spLocks noChangeArrowheads="1"/>
          </p:cNvSpPr>
          <p:nvPr/>
        </p:nvSpPr>
        <p:spPr bwMode="auto">
          <a:xfrm>
            <a:off x="288925" y="4508500"/>
            <a:ext cx="9366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6600FF"/>
                </a:solidFill>
              </a:rPr>
              <a:t>hall</a:t>
            </a:r>
            <a:endParaRPr lang="zh-CN" altLang="en-US">
              <a:solidFill>
                <a:srgbClr val="6600FF"/>
              </a:solidFill>
            </a:endParaRPr>
          </a:p>
        </p:txBody>
      </p:sp>
      <p:sp>
        <p:nvSpPr>
          <p:cNvPr id="169993" name="Rectangle 9"/>
          <p:cNvSpPr>
            <a:spLocks noChangeArrowheads="1"/>
          </p:cNvSpPr>
          <p:nvPr/>
        </p:nvSpPr>
        <p:spPr bwMode="auto">
          <a:xfrm>
            <a:off x="7272338" y="3795713"/>
            <a:ext cx="1428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6600FF"/>
                </a:solidFill>
              </a:rPr>
              <a:t>dining</a:t>
            </a:r>
            <a:endParaRPr lang="zh-CN" altLang="en-US">
              <a:solidFill>
                <a:srgbClr val="6600FF"/>
              </a:solidFill>
            </a:endParaRPr>
          </a:p>
        </p:txBody>
      </p:sp>
      <p:sp>
        <p:nvSpPr>
          <p:cNvPr id="169994" name="Rectangle 10"/>
          <p:cNvSpPr>
            <a:spLocks noChangeArrowheads="1"/>
          </p:cNvSpPr>
          <p:nvPr/>
        </p:nvSpPr>
        <p:spPr bwMode="auto">
          <a:xfrm>
            <a:off x="3024188" y="4508500"/>
            <a:ext cx="3600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6600FF"/>
                </a:solidFill>
              </a:rPr>
              <a:t>wear hats in class</a:t>
            </a:r>
            <a:endParaRPr lang="zh-CN" altLang="en-US">
              <a:solidFill>
                <a:srgbClr val="6600FF"/>
              </a:solidFill>
            </a:endParaRPr>
          </a:p>
        </p:txBody>
      </p:sp>
      <p:sp>
        <p:nvSpPr>
          <p:cNvPr id="169995" name="Rectangle 11"/>
          <p:cNvSpPr>
            <a:spLocks noChangeArrowheads="1"/>
          </p:cNvSpPr>
          <p:nvPr/>
        </p:nvSpPr>
        <p:spPr bwMode="auto">
          <a:xfrm>
            <a:off x="6948488" y="4508500"/>
            <a:ext cx="21955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6600FF"/>
                </a:solidFill>
              </a:rPr>
              <a:t>fight with</a:t>
            </a:r>
            <a:endParaRPr lang="zh-CN" altLang="en-US">
              <a:solidFill>
                <a:srgbClr val="6600FF"/>
              </a:solidFill>
            </a:endParaRPr>
          </a:p>
        </p:txBody>
      </p:sp>
      <p:sp>
        <p:nvSpPr>
          <p:cNvPr id="169996" name="Rectangle 12"/>
          <p:cNvSpPr>
            <a:spLocks noChangeArrowheads="1"/>
          </p:cNvSpPr>
          <p:nvPr/>
        </p:nvSpPr>
        <p:spPr bwMode="auto">
          <a:xfrm>
            <a:off x="4438650" y="5084763"/>
            <a:ext cx="1428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6600FF"/>
                </a:solidFill>
              </a:rPr>
              <a:t>makes</a:t>
            </a:r>
            <a:endParaRPr lang="zh-CN" altLang="en-US">
              <a:solidFill>
                <a:srgbClr val="6600FF"/>
              </a:solidFill>
            </a:endParaRPr>
          </a:p>
        </p:txBody>
      </p:sp>
      <p:pic>
        <p:nvPicPr>
          <p:cNvPr id="170000" name="03 Unit 4 Section A Activity 2B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62071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69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69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69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69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69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69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700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 nodeType="clickPar">
                      <p:stCondLst>
                        <p:cond delay="0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53081" fill="hold"/>
                                        <p:tgtEl>
                                          <p:spTgt spid="1700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0000"/>
                  </p:tgtEl>
                </p:cond>
              </p:nextCondLst>
            </p:seq>
            <p:audio>
              <p:cMediaNode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0000"/>
                </p:tgtEl>
              </p:cMediaNode>
            </p:audio>
          </p:childTnLst>
        </p:cTn>
      </p:par>
    </p:tnLst>
    <p:bldLst>
      <p:bldP spid="169988" grpId="0"/>
      <p:bldP spid="169989" grpId="0"/>
      <p:bldP spid="169990" grpId="0"/>
      <p:bldP spid="169991" grpId="0"/>
      <p:bldP spid="169992" grpId="0"/>
      <p:bldP spid="169993" grpId="0"/>
      <p:bldP spid="169994" grpId="0"/>
      <p:bldP spid="169995" grpId="0"/>
      <p:bldP spid="16999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Text Box 2"/>
          <p:cNvSpPr txBox="1">
            <a:spLocks noChangeArrowheads="1"/>
          </p:cNvSpPr>
          <p:nvPr/>
        </p:nvSpPr>
        <p:spPr bwMode="auto">
          <a:xfrm>
            <a:off x="3419475" y="1989138"/>
            <a:ext cx="35179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5400">
                <a:solidFill>
                  <a:srgbClr val="CC0099"/>
                </a:solidFill>
              </a:rPr>
              <a:t>Section A</a:t>
            </a:r>
          </a:p>
          <a:p>
            <a:pPr algn="ctr" eaLnBrk="1" hangingPunct="1">
              <a:lnSpc>
                <a:spcPct val="130000"/>
              </a:lnSpc>
            </a:pPr>
            <a:r>
              <a:rPr lang="en-US" altLang="zh-CN" sz="5400">
                <a:solidFill>
                  <a:srgbClr val="CC0099"/>
                </a:solidFill>
              </a:rPr>
              <a:t>Period One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395288" y="476250"/>
            <a:ext cx="8280400" cy="186055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9933FF"/>
                </a:solidFill>
                <a:latin typeface="Arial" pitchFamily="34" charset="0"/>
              </a:rPr>
              <a:t>Pair work</a:t>
            </a:r>
          </a:p>
          <a:p>
            <a:pPr eaLnBrk="1" hangingPunct="1"/>
            <a:r>
              <a:rPr lang="en-US" altLang="zh-CN">
                <a:solidFill>
                  <a:srgbClr val="800000"/>
                </a:solidFill>
              </a:rPr>
              <a:t>Practice the conversation. Talk about the rules at your school.</a:t>
            </a:r>
          </a:p>
        </p:txBody>
      </p:sp>
      <p:sp>
        <p:nvSpPr>
          <p:cNvPr id="238596" name="Rectangle 4"/>
          <p:cNvSpPr>
            <a:spLocks noChangeArrowheads="1"/>
          </p:cNvSpPr>
          <p:nvPr/>
        </p:nvSpPr>
        <p:spPr bwMode="auto">
          <a:xfrm>
            <a:off x="539750" y="2420938"/>
            <a:ext cx="5976938" cy="3395662"/>
          </a:xfrm>
          <a:prstGeom prst="rect">
            <a:avLst/>
          </a:prstGeom>
          <a:noFill/>
          <a:ln w="9525" algn="ctr">
            <a:solidFill>
              <a:srgbClr val="FF99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80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>
                <a:cs typeface="Times New Roman" pitchFamily="18" charset="0"/>
              </a:rPr>
              <a:t>A: Can we listen to music,    </a:t>
            </a:r>
          </a:p>
          <a:p>
            <a:pPr>
              <a:lnSpc>
                <a:spcPct val="120000"/>
              </a:lnSpc>
            </a:pPr>
            <a:r>
              <a:rPr kumimoji="1" lang="en-US" altLang="zh-CN">
                <a:cs typeface="Times New Roman" pitchFamily="18" charset="0"/>
              </a:rPr>
              <a:t>     Cindy?</a:t>
            </a:r>
          </a:p>
          <a:p>
            <a:pPr>
              <a:lnSpc>
                <a:spcPct val="120000"/>
              </a:lnSpc>
            </a:pPr>
            <a:r>
              <a:rPr kumimoji="1" lang="en-US" altLang="zh-CN">
                <a:cs typeface="Times New Roman" pitchFamily="18" charset="0"/>
              </a:rPr>
              <a:t>B: We can’t listen to music in </a:t>
            </a:r>
          </a:p>
          <a:p>
            <a:pPr>
              <a:lnSpc>
                <a:spcPct val="120000"/>
              </a:lnSpc>
            </a:pPr>
            <a:r>
              <a:rPr kumimoji="1" lang="en-US" altLang="zh-CN">
                <a:cs typeface="Times New Roman" pitchFamily="18" charset="0"/>
              </a:rPr>
              <a:t>     the hallways, but we can </a:t>
            </a:r>
          </a:p>
          <a:p>
            <a:pPr>
              <a:lnSpc>
                <a:spcPct val="120000"/>
              </a:lnSpc>
            </a:pPr>
            <a:r>
              <a:rPr kumimoji="1" lang="en-US" altLang="zh-CN">
                <a:cs typeface="Times New Roman" pitchFamily="18" charset="0"/>
              </a:rPr>
              <a:t>     listen to it outside.</a:t>
            </a:r>
          </a:p>
        </p:txBody>
      </p:sp>
      <p:pic>
        <p:nvPicPr>
          <p:cNvPr id="97323" name="Picture 43" descr="gif04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333375"/>
            <a:ext cx="1800225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04" name="Picture 2052" descr="listentomusic_l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2420938"/>
            <a:ext cx="238442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38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59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Picture 2" descr="图片朋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850" y="2443163"/>
            <a:ext cx="4392613" cy="437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3059" name="AutoShape 8"/>
          <p:cNvSpPr>
            <a:spLocks noChangeArrowheads="1"/>
          </p:cNvSpPr>
          <p:nvPr/>
        </p:nvSpPr>
        <p:spPr bwMode="auto">
          <a:xfrm>
            <a:off x="323850" y="1196975"/>
            <a:ext cx="4032250" cy="1295400"/>
          </a:xfrm>
          <a:prstGeom prst="wedgeRoundRectCallout">
            <a:avLst>
              <a:gd name="adj1" fmla="val 38347"/>
              <a:gd name="adj2" fmla="val 75611"/>
              <a:gd name="adj3" fmla="val 16667"/>
            </a:avLst>
          </a:prstGeom>
          <a:solidFill>
            <a:srgbClr val="CC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/>
              <a:t>Can we eat in the classroom, Alex?</a:t>
            </a:r>
            <a:endParaRPr lang="zh-CN" altLang="en-US"/>
          </a:p>
        </p:txBody>
      </p:sp>
      <p:sp>
        <p:nvSpPr>
          <p:cNvPr id="173060" name="AutoShape 9"/>
          <p:cNvSpPr>
            <a:spLocks noChangeArrowheads="1"/>
          </p:cNvSpPr>
          <p:nvPr/>
        </p:nvSpPr>
        <p:spPr bwMode="auto">
          <a:xfrm>
            <a:off x="5219700" y="1508125"/>
            <a:ext cx="3024188" cy="792163"/>
          </a:xfrm>
          <a:prstGeom prst="wedgeRoundRectCallout">
            <a:avLst>
              <a:gd name="adj1" fmla="val -31995"/>
              <a:gd name="adj2" fmla="val 113926"/>
              <a:gd name="adj3" fmla="val 16667"/>
            </a:avLst>
          </a:prstGeom>
          <a:solidFill>
            <a:srgbClr val="CC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/>
              <a:t>No, we can’t.</a:t>
            </a:r>
          </a:p>
          <a:p>
            <a:pPr algn="ctr"/>
            <a:endParaRPr lang="zh-CN" altLang="en-US" sz="2400" b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4925" y="115888"/>
            <a:ext cx="34925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solidFill>
                  <a:srgbClr val="FF3399"/>
                </a:solidFill>
                <a:latin typeface="Arial" pitchFamily="34" charset="0"/>
              </a:rPr>
              <a:t>PAIRWORK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3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3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9" grpId="0" animBg="1"/>
      <p:bldP spid="17306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2" name="Picture 2" descr="图片朋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850" y="2443163"/>
            <a:ext cx="4392613" cy="437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083" name="AutoShape 8"/>
          <p:cNvSpPr>
            <a:spLocks noChangeArrowheads="1"/>
          </p:cNvSpPr>
          <p:nvPr/>
        </p:nvSpPr>
        <p:spPr bwMode="auto">
          <a:xfrm>
            <a:off x="323850" y="1196975"/>
            <a:ext cx="3311525" cy="1295400"/>
          </a:xfrm>
          <a:prstGeom prst="wedgeRoundRectCallout">
            <a:avLst>
              <a:gd name="adj1" fmla="val 57574"/>
              <a:gd name="adj2" fmla="val 75611"/>
              <a:gd name="adj3" fmla="val 16667"/>
            </a:avLst>
          </a:prstGeom>
          <a:solidFill>
            <a:srgbClr val="CC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/>
              <a:t>Can we wear a hat, Alex?</a:t>
            </a:r>
            <a:endParaRPr lang="zh-CN" altLang="en-US"/>
          </a:p>
        </p:txBody>
      </p:sp>
      <p:sp>
        <p:nvSpPr>
          <p:cNvPr id="174084" name="AutoShape 9"/>
          <p:cNvSpPr>
            <a:spLocks noChangeArrowheads="1"/>
          </p:cNvSpPr>
          <p:nvPr/>
        </p:nvSpPr>
        <p:spPr bwMode="auto">
          <a:xfrm>
            <a:off x="5435600" y="692150"/>
            <a:ext cx="3313113" cy="1608138"/>
          </a:xfrm>
          <a:prstGeom prst="wedgeRoundRectCallout">
            <a:avLst>
              <a:gd name="adj1" fmla="val -33565"/>
              <a:gd name="adj2" fmla="val 81491"/>
              <a:gd name="adj3" fmla="val 16667"/>
            </a:avLst>
          </a:prstGeom>
          <a:solidFill>
            <a:srgbClr val="CC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5000"/>
              </a:lnSpc>
            </a:pPr>
            <a:r>
              <a:rPr lang="en-US" altLang="zh-CN"/>
              <a:t>We can wear a hat … but we can’t wear…</a:t>
            </a:r>
            <a:endParaRPr lang="zh-CN" altLang="en-US" sz="2400" b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4925" y="115888"/>
            <a:ext cx="34925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solidFill>
                  <a:srgbClr val="FF3399"/>
                </a:solidFill>
                <a:latin typeface="Arial" pitchFamily="34" charset="0"/>
              </a:rPr>
              <a:t>PAIRWORK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3" grpId="0" animBg="1"/>
      <p:bldP spid="17408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Picture 2" descr="图片朋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850" y="2443163"/>
            <a:ext cx="4392613" cy="437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5107" name="AutoShape 8"/>
          <p:cNvSpPr>
            <a:spLocks noChangeArrowheads="1"/>
          </p:cNvSpPr>
          <p:nvPr/>
        </p:nvSpPr>
        <p:spPr bwMode="auto">
          <a:xfrm>
            <a:off x="323850" y="1196975"/>
            <a:ext cx="3311525" cy="1295400"/>
          </a:xfrm>
          <a:prstGeom prst="wedgeRoundRectCallout">
            <a:avLst>
              <a:gd name="adj1" fmla="val 57574"/>
              <a:gd name="adj2" fmla="val 75611"/>
              <a:gd name="adj3" fmla="val 16667"/>
            </a:avLst>
          </a:prstGeom>
          <a:solidFill>
            <a:srgbClr val="CC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/>
              <a:t>Can we fight, Alex?</a:t>
            </a:r>
          </a:p>
        </p:txBody>
      </p:sp>
      <p:sp>
        <p:nvSpPr>
          <p:cNvPr id="175108" name="AutoShape 9"/>
          <p:cNvSpPr>
            <a:spLocks noChangeArrowheads="1"/>
          </p:cNvSpPr>
          <p:nvPr/>
        </p:nvSpPr>
        <p:spPr bwMode="auto">
          <a:xfrm>
            <a:off x="5219700" y="1508125"/>
            <a:ext cx="3024188" cy="792163"/>
          </a:xfrm>
          <a:prstGeom prst="wedgeRoundRectCallout">
            <a:avLst>
              <a:gd name="adj1" fmla="val -31995"/>
              <a:gd name="adj2" fmla="val 113926"/>
              <a:gd name="adj3" fmla="val 16667"/>
            </a:avLst>
          </a:prstGeom>
          <a:solidFill>
            <a:srgbClr val="CC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/>
              <a:t>No, we can’t.</a:t>
            </a:r>
            <a:endParaRPr lang="zh-CN" altLang="en-US" sz="2400" b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4925" y="115888"/>
            <a:ext cx="34925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solidFill>
                  <a:srgbClr val="FF3399"/>
                </a:solidFill>
                <a:latin typeface="Arial" pitchFamily="34" charset="0"/>
              </a:rPr>
              <a:t>PAIRWORK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5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7" grpId="0" animBg="1"/>
      <p:bldP spid="17510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6" name="Picture 4" descr="图片朋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2443163"/>
            <a:ext cx="4392613" cy="437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2037" name="AutoShape 8"/>
          <p:cNvSpPr>
            <a:spLocks noChangeArrowheads="1"/>
          </p:cNvSpPr>
          <p:nvPr/>
        </p:nvSpPr>
        <p:spPr bwMode="auto">
          <a:xfrm>
            <a:off x="395288" y="1196975"/>
            <a:ext cx="3455987" cy="1295400"/>
          </a:xfrm>
          <a:prstGeom prst="wedgeRoundRectCallout">
            <a:avLst>
              <a:gd name="adj1" fmla="val 36954"/>
              <a:gd name="adj2" fmla="val 75611"/>
              <a:gd name="adj3" fmla="val 16667"/>
            </a:avLst>
          </a:prstGeom>
          <a:solidFill>
            <a:srgbClr val="CC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/>
              <a:t>Can we listen to music, Alex?</a:t>
            </a:r>
            <a:endParaRPr lang="zh-CN" altLang="en-US" sz="2400" b="0"/>
          </a:p>
        </p:txBody>
      </p:sp>
      <p:sp>
        <p:nvSpPr>
          <p:cNvPr id="172038" name="AutoShape 9"/>
          <p:cNvSpPr>
            <a:spLocks noChangeArrowheads="1"/>
          </p:cNvSpPr>
          <p:nvPr/>
        </p:nvSpPr>
        <p:spPr bwMode="auto">
          <a:xfrm>
            <a:off x="5003800" y="1052513"/>
            <a:ext cx="3240088" cy="1296987"/>
          </a:xfrm>
          <a:prstGeom prst="wedgeRoundRectCallout">
            <a:avLst>
              <a:gd name="adj1" fmla="val -33194"/>
              <a:gd name="adj2" fmla="val 85250"/>
              <a:gd name="adj3" fmla="val 16667"/>
            </a:avLst>
          </a:prstGeom>
          <a:solidFill>
            <a:srgbClr val="CC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/>
              <a:t>We can … but we can’t …</a:t>
            </a:r>
            <a:endParaRPr lang="zh-CN" altLang="en-US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71438" y="71438"/>
            <a:ext cx="34925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solidFill>
                  <a:srgbClr val="FF3399"/>
                </a:solidFill>
                <a:latin typeface="Arial" pitchFamily="34" charset="0"/>
              </a:rPr>
              <a:t>PAIRWORK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2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2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7" grpId="0" animBg="1"/>
      <p:bldP spid="17203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 descr="图片朋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850" y="2443163"/>
            <a:ext cx="4392613" cy="437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6131" name="AutoShape 8"/>
          <p:cNvSpPr>
            <a:spLocks noChangeArrowheads="1"/>
          </p:cNvSpPr>
          <p:nvPr/>
        </p:nvSpPr>
        <p:spPr bwMode="auto">
          <a:xfrm>
            <a:off x="34925" y="1196975"/>
            <a:ext cx="5400675" cy="1295400"/>
          </a:xfrm>
          <a:prstGeom prst="wedgeRoundRectCallout">
            <a:avLst>
              <a:gd name="adj1" fmla="val 15963"/>
              <a:gd name="adj2" fmla="val 75611"/>
              <a:gd name="adj3" fmla="val 16667"/>
            </a:avLst>
          </a:prstGeom>
          <a:solidFill>
            <a:srgbClr val="CC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/>
              <a:t>Can we listen to music in the music room, Alex?</a:t>
            </a:r>
          </a:p>
        </p:txBody>
      </p:sp>
      <p:sp>
        <p:nvSpPr>
          <p:cNvPr id="176132" name="AutoShape 9"/>
          <p:cNvSpPr>
            <a:spLocks noChangeArrowheads="1"/>
          </p:cNvSpPr>
          <p:nvPr/>
        </p:nvSpPr>
        <p:spPr bwMode="auto">
          <a:xfrm>
            <a:off x="5724525" y="1508125"/>
            <a:ext cx="3024188" cy="792163"/>
          </a:xfrm>
          <a:prstGeom prst="wedgeRoundRectCallout">
            <a:avLst>
              <a:gd name="adj1" fmla="val -37926"/>
              <a:gd name="adj2" fmla="val 125148"/>
              <a:gd name="adj3" fmla="val 16667"/>
            </a:avLst>
          </a:prstGeom>
          <a:solidFill>
            <a:srgbClr val="CC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/>
              <a:t>Yes, we can.</a:t>
            </a:r>
            <a:endParaRPr lang="zh-CN" altLang="en-US" sz="2400" b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4925" y="115888"/>
            <a:ext cx="34925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solidFill>
                  <a:srgbClr val="FF3399"/>
                </a:solidFill>
                <a:latin typeface="Arial" pitchFamily="34" charset="0"/>
              </a:rPr>
              <a:t>PAIRWORK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6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6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1" grpId="0" animBg="1"/>
      <p:bldP spid="17613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Picture 2" descr="图片朋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850" y="2443163"/>
            <a:ext cx="4392613" cy="437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7155" name="AutoShape 8"/>
          <p:cNvSpPr>
            <a:spLocks noChangeArrowheads="1"/>
          </p:cNvSpPr>
          <p:nvPr/>
        </p:nvSpPr>
        <p:spPr bwMode="auto">
          <a:xfrm>
            <a:off x="323850" y="1196975"/>
            <a:ext cx="3311525" cy="1295400"/>
          </a:xfrm>
          <a:prstGeom prst="wedgeRoundRectCallout">
            <a:avLst>
              <a:gd name="adj1" fmla="val 57574"/>
              <a:gd name="adj2" fmla="val 75611"/>
              <a:gd name="adj3" fmla="val 16667"/>
            </a:avLst>
          </a:prstGeom>
          <a:solidFill>
            <a:srgbClr val="CC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/>
              <a:t>Can we eat outside, Alex?</a:t>
            </a:r>
          </a:p>
        </p:txBody>
      </p:sp>
      <p:sp>
        <p:nvSpPr>
          <p:cNvPr id="177156" name="AutoShape 9"/>
          <p:cNvSpPr>
            <a:spLocks noChangeArrowheads="1"/>
          </p:cNvSpPr>
          <p:nvPr/>
        </p:nvSpPr>
        <p:spPr bwMode="auto">
          <a:xfrm>
            <a:off x="5219700" y="1508125"/>
            <a:ext cx="3024188" cy="792163"/>
          </a:xfrm>
          <a:prstGeom prst="wedgeRoundRectCallout">
            <a:avLst>
              <a:gd name="adj1" fmla="val -31995"/>
              <a:gd name="adj2" fmla="val 113926"/>
              <a:gd name="adj3" fmla="val 16667"/>
            </a:avLst>
          </a:prstGeom>
          <a:solidFill>
            <a:srgbClr val="CC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/>
              <a:t>Yes, we can.</a:t>
            </a: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4925" y="115888"/>
            <a:ext cx="34925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solidFill>
                  <a:srgbClr val="FF3399"/>
                </a:solidFill>
                <a:latin typeface="Arial" pitchFamily="34" charset="0"/>
              </a:rPr>
              <a:t>PAIRWORK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7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5" grpId="0" animBg="1"/>
      <p:bldP spid="17715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5" name="Text Box 1027"/>
          <p:cNvSpPr txBox="1">
            <a:spLocks noChangeArrowheads="1"/>
          </p:cNvSpPr>
          <p:nvPr/>
        </p:nvSpPr>
        <p:spPr bwMode="auto">
          <a:xfrm>
            <a:off x="179388" y="1412875"/>
            <a:ext cx="5400675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/>
              <a:t>What’s the boy doing? </a:t>
            </a:r>
          </a:p>
          <a:p>
            <a:pPr eaLnBrk="1" hangingPunct="1">
              <a:lnSpc>
                <a:spcPct val="120000"/>
              </a:lnSpc>
            </a:pPr>
            <a:r>
              <a:rPr kumimoji="1" lang="en-US" altLang="zh-CN"/>
              <a:t>He is playing basketball.</a:t>
            </a:r>
          </a:p>
          <a:p>
            <a:pPr eaLnBrk="1" hangingPunct="1">
              <a:lnSpc>
                <a:spcPct val="120000"/>
              </a:lnSpc>
            </a:pPr>
            <a:r>
              <a:rPr kumimoji="1" lang="en-US" altLang="zh-CN">
                <a:solidFill>
                  <a:srgbClr val="FF0066"/>
                </a:solidFill>
              </a:rPr>
              <a:t>Can</a:t>
            </a:r>
            <a:r>
              <a:rPr kumimoji="1" lang="en-US" altLang="zh-CN">
                <a:solidFill>
                  <a:srgbClr val="CC0099"/>
                </a:solidFill>
              </a:rPr>
              <a:t> </a:t>
            </a:r>
            <a:r>
              <a:rPr kumimoji="1" lang="en-US" altLang="zh-CN"/>
              <a:t>we play it in class?</a:t>
            </a:r>
          </a:p>
          <a:p>
            <a:pPr eaLnBrk="1" hangingPunct="1">
              <a:lnSpc>
                <a:spcPct val="120000"/>
              </a:lnSpc>
            </a:pPr>
            <a:r>
              <a:rPr kumimoji="1" lang="en-US" altLang="zh-CN"/>
              <a:t>No, we</a:t>
            </a:r>
            <a:r>
              <a:rPr kumimoji="1" lang="en-US" altLang="zh-CN">
                <a:solidFill>
                  <a:srgbClr val="FF0066"/>
                </a:solidFill>
              </a:rPr>
              <a:t> can’t</a:t>
            </a:r>
            <a:r>
              <a:rPr kumimoji="1" lang="en-US" altLang="zh-CN"/>
              <a:t>.</a:t>
            </a:r>
            <a:r>
              <a:rPr kumimoji="1" lang="en-US" altLang="zh-CN">
                <a:solidFill>
                  <a:srgbClr val="CC0099"/>
                </a:solidFill>
              </a:rPr>
              <a:t> </a:t>
            </a:r>
          </a:p>
          <a:p>
            <a:pPr eaLnBrk="1" hangingPunct="1">
              <a:lnSpc>
                <a:spcPct val="120000"/>
              </a:lnSpc>
            </a:pPr>
            <a:r>
              <a:rPr kumimoji="1" lang="en-US" altLang="zh-CN"/>
              <a:t>But we can play it</a:t>
            </a:r>
            <a:r>
              <a:rPr kumimoji="1" lang="en-US" altLang="zh-CN">
                <a:solidFill>
                  <a:srgbClr val="FF0066"/>
                </a:solidFill>
              </a:rPr>
              <a:t> outside</a:t>
            </a:r>
            <a:r>
              <a:rPr kumimoji="1" lang="en-US" altLang="zh-CN"/>
              <a:t>. </a:t>
            </a:r>
          </a:p>
        </p:txBody>
      </p:sp>
      <p:sp>
        <p:nvSpPr>
          <p:cNvPr id="178179" name="Text Box 1032"/>
          <p:cNvSpPr txBox="1">
            <a:spLocks noChangeArrowheads="1"/>
          </p:cNvSpPr>
          <p:nvPr/>
        </p:nvSpPr>
        <p:spPr bwMode="auto">
          <a:xfrm>
            <a:off x="304800" y="25908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zh-CN" sz="2400" b="0"/>
          </a:p>
        </p:txBody>
      </p:sp>
      <p:pic>
        <p:nvPicPr>
          <p:cNvPr id="233484" name="Picture 1036" descr="20040614223112af00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260350"/>
            <a:ext cx="360997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8181" name="Rectangle 5"/>
          <p:cNvSpPr>
            <a:spLocks noChangeArrowheads="1"/>
          </p:cNvSpPr>
          <p:nvPr/>
        </p:nvSpPr>
        <p:spPr bwMode="auto">
          <a:xfrm>
            <a:off x="1979613" y="5157788"/>
            <a:ext cx="5200650" cy="781050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99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/>
              <a:t>Don’t play sports in class.</a:t>
            </a:r>
            <a:endParaRPr lang="zh-CN" altLang="en-US"/>
          </a:p>
        </p:txBody>
      </p:sp>
      <p:sp>
        <p:nvSpPr>
          <p:cNvPr id="243716" name="Rectangle 4"/>
          <p:cNvSpPr>
            <a:spLocks noChangeArrowheads="1"/>
          </p:cNvSpPr>
          <p:nvPr/>
        </p:nvSpPr>
        <p:spPr bwMode="auto">
          <a:xfrm>
            <a:off x="323850" y="476250"/>
            <a:ext cx="38163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8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FF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4400">
                <a:solidFill>
                  <a:srgbClr val="9933FF"/>
                </a:solidFill>
                <a:latin typeface="Arial" pitchFamily="34" charset="0"/>
                <a:cs typeface="Times New Roman" pitchFamily="18" charset="0"/>
              </a:rPr>
              <a:t>Look and say.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33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233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233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500"/>
                                        <p:tgtEl>
                                          <p:spTgt spid="233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233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1" grpId="0" animBg="1"/>
      <p:bldP spid="243716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9" name="Text Box 1027"/>
          <p:cNvSpPr txBox="1">
            <a:spLocks noChangeArrowheads="1"/>
          </p:cNvSpPr>
          <p:nvPr/>
        </p:nvSpPr>
        <p:spPr bwMode="auto">
          <a:xfrm>
            <a:off x="250825" y="908050"/>
            <a:ext cx="6842125" cy="366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kumimoji="1" lang="en-US" altLang="zh-CN"/>
              <a:t>What’s the boy doing? </a:t>
            </a:r>
          </a:p>
          <a:p>
            <a:pPr eaLnBrk="1" hangingPunct="1">
              <a:lnSpc>
                <a:spcPct val="130000"/>
              </a:lnSpc>
            </a:pPr>
            <a:r>
              <a:rPr kumimoji="1" lang="en-US" altLang="zh-CN"/>
              <a:t>He’s eating.</a:t>
            </a:r>
            <a:r>
              <a:rPr kumimoji="1" lang="en-US" altLang="zh-CN">
                <a:solidFill>
                  <a:srgbClr val="CC0099"/>
                </a:solidFill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kumimoji="1" lang="en-US" altLang="zh-CN">
                <a:solidFill>
                  <a:srgbClr val="FF0066"/>
                </a:solidFill>
              </a:rPr>
              <a:t>Can</a:t>
            </a:r>
            <a:r>
              <a:rPr kumimoji="1" lang="en-US" altLang="zh-CN">
                <a:solidFill>
                  <a:srgbClr val="CC0099"/>
                </a:solidFill>
              </a:rPr>
              <a:t> </a:t>
            </a:r>
            <a:r>
              <a:rPr kumimoji="1" lang="en-US" altLang="zh-CN"/>
              <a:t>you eat in class? </a:t>
            </a:r>
          </a:p>
          <a:p>
            <a:pPr eaLnBrk="1" hangingPunct="1">
              <a:lnSpc>
                <a:spcPct val="130000"/>
              </a:lnSpc>
            </a:pPr>
            <a:r>
              <a:rPr kumimoji="1" lang="en-US" altLang="zh-CN"/>
              <a:t>No, we</a:t>
            </a:r>
            <a:r>
              <a:rPr kumimoji="1" lang="en-US" altLang="zh-CN">
                <a:solidFill>
                  <a:srgbClr val="FF0066"/>
                </a:solidFill>
              </a:rPr>
              <a:t> can’t</a:t>
            </a:r>
            <a:r>
              <a:rPr kumimoji="1" lang="en-US" altLang="zh-CN"/>
              <a:t>.</a:t>
            </a:r>
            <a:r>
              <a:rPr kumimoji="1" lang="en-US" altLang="zh-CN">
                <a:solidFill>
                  <a:srgbClr val="0000FF"/>
                </a:solidFill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kumimoji="1" lang="en-US" altLang="zh-CN"/>
              <a:t>But we can eat in the </a:t>
            </a:r>
            <a:r>
              <a:rPr kumimoji="1" lang="en-US" altLang="zh-CN">
                <a:solidFill>
                  <a:srgbClr val="FF0066"/>
                </a:solidFill>
              </a:rPr>
              <a:t>dining hall</a:t>
            </a:r>
            <a:r>
              <a:rPr kumimoji="1" lang="en-US" altLang="zh-CN"/>
              <a:t>.</a:t>
            </a:r>
            <a:r>
              <a:rPr kumimoji="1" lang="en-US" altLang="zh-CN">
                <a:solidFill>
                  <a:srgbClr val="CC0099"/>
                </a:solidFill>
              </a:rPr>
              <a:t> </a:t>
            </a:r>
          </a:p>
        </p:txBody>
      </p:sp>
      <p:sp>
        <p:nvSpPr>
          <p:cNvPr id="179203" name="Text Box 1029"/>
          <p:cNvSpPr txBox="1">
            <a:spLocks noChangeArrowheads="1"/>
          </p:cNvSpPr>
          <p:nvPr/>
        </p:nvSpPr>
        <p:spPr bwMode="auto">
          <a:xfrm>
            <a:off x="539750" y="23495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zh-CN" sz="2400" b="0"/>
          </a:p>
        </p:txBody>
      </p:sp>
      <p:pic>
        <p:nvPicPr>
          <p:cNvPr id="234508" name="Picture 1036" descr="2005102622121049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60350"/>
            <a:ext cx="3816350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9205" name="Rectangle 5"/>
          <p:cNvSpPr>
            <a:spLocks noChangeArrowheads="1"/>
          </p:cNvSpPr>
          <p:nvPr/>
        </p:nvSpPr>
        <p:spPr bwMode="auto">
          <a:xfrm>
            <a:off x="2843213" y="5084763"/>
            <a:ext cx="3638550" cy="781050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99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/>
              <a:t>_____eat in class.</a:t>
            </a:r>
          </a:p>
        </p:txBody>
      </p:sp>
      <p:sp>
        <p:nvSpPr>
          <p:cNvPr id="179206" name="Rectangle 6"/>
          <p:cNvSpPr>
            <a:spLocks noChangeArrowheads="1"/>
          </p:cNvSpPr>
          <p:nvPr/>
        </p:nvSpPr>
        <p:spPr bwMode="auto">
          <a:xfrm>
            <a:off x="2843213" y="5164138"/>
            <a:ext cx="1301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57150" cmpd="thickThin" algn="ctr">
                <a:solidFill>
                  <a:srgbClr val="FF99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3333FF"/>
                </a:solidFill>
              </a:rPr>
              <a:t>Don’t</a:t>
            </a:r>
            <a:endParaRPr lang="zh-CN" altLang="en-US">
              <a:solidFill>
                <a:srgbClr val="3333FF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34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34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34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234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234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79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5" grpId="0" animBg="1"/>
      <p:bldP spid="17920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3" name="Text Box 3"/>
          <p:cNvSpPr txBox="1">
            <a:spLocks noChangeArrowheads="1"/>
          </p:cNvSpPr>
          <p:nvPr/>
        </p:nvSpPr>
        <p:spPr bwMode="auto">
          <a:xfrm>
            <a:off x="395288" y="404813"/>
            <a:ext cx="5340350" cy="294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kumimoji="1" lang="en-US" altLang="zh-CN"/>
              <a:t>What are they doing now?</a:t>
            </a:r>
          </a:p>
          <a:p>
            <a:pPr eaLnBrk="1" hangingPunct="1">
              <a:lnSpc>
                <a:spcPct val="130000"/>
              </a:lnSpc>
            </a:pPr>
            <a:r>
              <a:rPr kumimoji="1" lang="en-US" altLang="zh-CN"/>
              <a:t>They’re fighting.</a:t>
            </a:r>
            <a:r>
              <a:rPr kumimoji="1" lang="en-US" altLang="zh-CN">
                <a:solidFill>
                  <a:srgbClr val="CC0099"/>
                </a:solidFill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kumimoji="1" lang="en-US" altLang="zh-CN"/>
              <a:t>_____you fight? </a:t>
            </a:r>
          </a:p>
          <a:p>
            <a:pPr eaLnBrk="1" hangingPunct="1">
              <a:lnSpc>
                <a:spcPct val="130000"/>
              </a:lnSpc>
            </a:pPr>
            <a:r>
              <a:rPr kumimoji="1" lang="en-US" altLang="zh-CN"/>
              <a:t>No, we______. </a:t>
            </a:r>
          </a:p>
        </p:txBody>
      </p:sp>
      <p:pic>
        <p:nvPicPr>
          <p:cNvPr id="235529" name="Picture 9" descr="0001539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2636838"/>
            <a:ext cx="3700463" cy="378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0228" name="Rectangle 4"/>
          <p:cNvSpPr>
            <a:spLocks noChangeArrowheads="1"/>
          </p:cNvSpPr>
          <p:nvPr/>
        </p:nvSpPr>
        <p:spPr bwMode="auto">
          <a:xfrm>
            <a:off x="1763713" y="4232275"/>
            <a:ext cx="2952750" cy="781050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99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/>
              <a:t>Don’t ______.</a:t>
            </a:r>
          </a:p>
        </p:txBody>
      </p:sp>
      <p:sp>
        <p:nvSpPr>
          <p:cNvPr id="180229" name="Rectangle 5"/>
          <p:cNvSpPr>
            <a:spLocks noChangeArrowheads="1"/>
          </p:cNvSpPr>
          <p:nvPr/>
        </p:nvSpPr>
        <p:spPr bwMode="auto">
          <a:xfrm>
            <a:off x="395288" y="1916113"/>
            <a:ext cx="996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57150" cmpd="thickThin" algn="ctr">
                <a:solidFill>
                  <a:srgbClr val="FF99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>
                <a:solidFill>
                  <a:srgbClr val="FF0066"/>
                </a:solidFill>
              </a:rPr>
              <a:t>Can</a:t>
            </a:r>
            <a:endParaRPr kumimoji="1" lang="zh-CN" altLang="en-US">
              <a:solidFill>
                <a:srgbClr val="FF0066"/>
              </a:solidFill>
            </a:endParaRPr>
          </a:p>
        </p:txBody>
      </p:sp>
      <p:sp>
        <p:nvSpPr>
          <p:cNvPr id="180230" name="Rectangle 6"/>
          <p:cNvSpPr>
            <a:spLocks noChangeArrowheads="1"/>
          </p:cNvSpPr>
          <p:nvPr/>
        </p:nvSpPr>
        <p:spPr bwMode="auto">
          <a:xfrm>
            <a:off x="1835150" y="2636838"/>
            <a:ext cx="1174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57150" cmpd="thickThin" algn="ctr">
                <a:solidFill>
                  <a:srgbClr val="FF99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>
                <a:solidFill>
                  <a:srgbClr val="FF0066"/>
                </a:solidFill>
              </a:rPr>
              <a:t>can’t</a:t>
            </a:r>
            <a:endParaRPr kumimoji="1" lang="zh-CN" altLang="en-US">
              <a:solidFill>
                <a:srgbClr val="FF0066"/>
              </a:solidFill>
            </a:endParaRPr>
          </a:p>
        </p:txBody>
      </p:sp>
      <p:sp>
        <p:nvSpPr>
          <p:cNvPr id="180231" name="Rectangle 7"/>
          <p:cNvSpPr>
            <a:spLocks noChangeArrowheads="1"/>
          </p:cNvSpPr>
          <p:nvPr/>
        </p:nvSpPr>
        <p:spPr bwMode="auto">
          <a:xfrm>
            <a:off x="2998788" y="4311650"/>
            <a:ext cx="1212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57150" cmpd="thickThin" algn="ctr">
                <a:solidFill>
                  <a:srgbClr val="FF99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3333FF"/>
                </a:solidFill>
              </a:rPr>
              <a:t> fight</a:t>
            </a:r>
            <a:endParaRPr lang="zh-CN" altLang="en-US">
              <a:solidFill>
                <a:srgbClr val="3333FF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35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35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0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235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0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80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80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8" grpId="0" animBg="1"/>
      <p:bldP spid="180229" grpId="0"/>
      <p:bldP spid="180230" grpId="0"/>
      <p:bldP spid="1802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2" descr="teamwork"/>
          <p:cNvPicPr>
            <a:picLocks noChangeAspect="1" noChangeArrowheads="1"/>
          </p:cNvPicPr>
          <p:nvPr/>
        </p:nvPicPr>
        <p:blipFill>
          <a:blip r:embed="rId3">
            <a:lum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7050" y="115888"/>
            <a:ext cx="852488" cy="865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6435" name="Picture 3" descr="word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10250"/>
            <a:ext cx="1619250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6436" name="Group 4"/>
          <p:cNvGrpSpPr>
            <a:grpSpLocks/>
          </p:cNvGrpSpPr>
          <p:nvPr/>
        </p:nvGrpSpPr>
        <p:grpSpPr bwMode="auto">
          <a:xfrm>
            <a:off x="468313" y="1987550"/>
            <a:ext cx="5399087" cy="1296988"/>
            <a:chOff x="476" y="1117"/>
            <a:chExt cx="4355" cy="1134"/>
          </a:xfrm>
        </p:grpSpPr>
        <p:sp>
          <p:nvSpPr>
            <p:cNvPr id="146437" name="Rectangle 5"/>
            <p:cNvSpPr>
              <a:spLocks noChangeArrowheads="1"/>
            </p:cNvSpPr>
            <p:nvPr/>
          </p:nvSpPr>
          <p:spPr bwMode="auto">
            <a:xfrm>
              <a:off x="476" y="1117"/>
              <a:ext cx="4355" cy="1134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ffectLst>
              <a:outerShdw dist="45791" dir="3378596" algn="ctr" rotWithShape="0">
                <a:srgbClr val="B3B3FF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6438" name="Rectangle 6"/>
            <p:cNvSpPr>
              <a:spLocks noChangeArrowheads="1"/>
            </p:cNvSpPr>
            <p:nvPr/>
          </p:nvSpPr>
          <p:spPr bwMode="auto">
            <a:xfrm>
              <a:off x="657" y="1298"/>
              <a:ext cx="3992" cy="8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>
              <a:outerShdw dist="45791" dir="3378596" algn="ctr" rotWithShape="0">
                <a:srgbClr val="B3B3FF"/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6439" name="Text Box 7"/>
          <p:cNvSpPr txBox="1">
            <a:spLocks noChangeArrowheads="1"/>
          </p:cNvSpPr>
          <p:nvPr/>
        </p:nvSpPr>
        <p:spPr bwMode="auto">
          <a:xfrm>
            <a:off x="1549400" y="2049463"/>
            <a:ext cx="4175125" cy="11890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CCFF66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">
              <a:spcBef>
                <a:spcPct val="50000"/>
              </a:spcBef>
            </a:pPr>
            <a:r>
              <a:rPr lang="en-US" altLang="zh-CN" sz="7200">
                <a:latin typeface="Arial" pitchFamily="34" charset="0"/>
                <a:ea typeface="华文细黑" pitchFamily="2" charset="-122"/>
              </a:rPr>
              <a:t>Review</a:t>
            </a:r>
          </a:p>
        </p:txBody>
      </p:sp>
      <p:pic>
        <p:nvPicPr>
          <p:cNvPr id="146440" name="Picture 8" descr="plag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DFEF9"/>
              </a:clrFrom>
              <a:clrTo>
                <a:srgbClr val="FDFE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189163"/>
            <a:ext cx="115252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441" name="Rectangle 9"/>
          <p:cNvSpPr>
            <a:spLocks noChangeArrowheads="1"/>
          </p:cNvSpPr>
          <p:nvPr/>
        </p:nvSpPr>
        <p:spPr bwMode="auto">
          <a:xfrm>
            <a:off x="34925" y="3933825"/>
            <a:ext cx="6551613" cy="74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300">
                <a:solidFill>
                  <a:srgbClr val="6600FF"/>
                </a:solidFill>
                <a:latin typeface="Arial" pitchFamily="34" charset="0"/>
              </a:rPr>
              <a:t>Words and expressions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blinds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26"/>
          <p:cNvGrpSpPr>
            <a:grpSpLocks/>
          </p:cNvGrpSpPr>
          <p:nvPr/>
        </p:nvGrpSpPr>
        <p:grpSpPr bwMode="auto">
          <a:xfrm>
            <a:off x="323850" y="260350"/>
            <a:ext cx="3816350" cy="3095625"/>
            <a:chOff x="340" y="1026"/>
            <a:chExt cx="3311" cy="2274"/>
          </a:xfrm>
        </p:grpSpPr>
        <p:pic>
          <p:nvPicPr>
            <p:cNvPr id="181251" name="Picture 1027" descr="zx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1026"/>
              <a:ext cx="3311" cy="2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1252" name="Picture 1028" descr="193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5" y="1979"/>
              <a:ext cx="987" cy="1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9077" name="Text Box 1029"/>
          <p:cNvSpPr txBox="1">
            <a:spLocks noChangeArrowheads="1"/>
          </p:cNvSpPr>
          <p:nvPr/>
        </p:nvSpPr>
        <p:spPr bwMode="auto">
          <a:xfrm>
            <a:off x="1619250" y="3573463"/>
            <a:ext cx="6191250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/>
              <a:t>What is he doing?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/>
              <a:t>He is running in the hallways.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/>
              <a:t>____________in the hallways?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/>
              <a:t>No, __________.</a:t>
            </a:r>
          </a:p>
        </p:txBody>
      </p:sp>
      <p:sp>
        <p:nvSpPr>
          <p:cNvPr id="259079" name="Text Box 1031"/>
          <p:cNvSpPr txBox="1">
            <a:spLocks noChangeArrowheads="1"/>
          </p:cNvSpPr>
          <p:nvPr/>
        </p:nvSpPr>
        <p:spPr bwMode="auto">
          <a:xfrm>
            <a:off x="3348038" y="2565400"/>
            <a:ext cx="5276850" cy="781050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99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en-US" altLang="zh-CN"/>
              <a:t>Don’t ________________.</a:t>
            </a:r>
          </a:p>
        </p:txBody>
      </p:sp>
      <p:sp>
        <p:nvSpPr>
          <p:cNvPr id="181255" name="Rectangle 7"/>
          <p:cNvSpPr>
            <a:spLocks noChangeArrowheads="1"/>
          </p:cNvSpPr>
          <p:nvPr/>
        </p:nvSpPr>
        <p:spPr bwMode="auto">
          <a:xfrm>
            <a:off x="1619250" y="4941888"/>
            <a:ext cx="2647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57150" cmpd="thickThin" algn="ctr">
                <a:solidFill>
                  <a:srgbClr val="FF99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66"/>
                </a:solidFill>
              </a:rPr>
              <a:t>Can </a:t>
            </a:r>
            <a:r>
              <a:rPr lang="en-US" altLang="zh-CN">
                <a:solidFill>
                  <a:srgbClr val="3333FF"/>
                </a:solidFill>
              </a:rPr>
              <a:t>you run</a:t>
            </a:r>
            <a:endParaRPr lang="zh-CN" altLang="en-US">
              <a:solidFill>
                <a:srgbClr val="3333FF"/>
              </a:solidFill>
            </a:endParaRPr>
          </a:p>
        </p:txBody>
      </p:sp>
      <p:sp>
        <p:nvSpPr>
          <p:cNvPr id="181256" name="Rectangle 8"/>
          <p:cNvSpPr>
            <a:spLocks noChangeArrowheads="1"/>
          </p:cNvSpPr>
          <p:nvPr/>
        </p:nvSpPr>
        <p:spPr bwMode="auto">
          <a:xfrm>
            <a:off x="2462213" y="5667375"/>
            <a:ext cx="1822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57150" cmpd="thickThin" algn="ctr">
                <a:solidFill>
                  <a:srgbClr val="FF99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/>
              <a:t>we </a:t>
            </a:r>
            <a:r>
              <a:rPr lang="en-US" altLang="zh-CN">
                <a:solidFill>
                  <a:srgbClr val="FF0066"/>
                </a:solidFill>
              </a:rPr>
              <a:t>can’t</a:t>
            </a:r>
            <a:endParaRPr lang="zh-CN" altLang="en-US">
              <a:solidFill>
                <a:srgbClr val="FF0066"/>
              </a:solidFill>
            </a:endParaRPr>
          </a:p>
        </p:txBody>
      </p:sp>
      <p:sp>
        <p:nvSpPr>
          <p:cNvPr id="181257" name="Rectangle 9"/>
          <p:cNvSpPr>
            <a:spLocks noChangeArrowheads="1"/>
          </p:cNvSpPr>
          <p:nvPr/>
        </p:nvSpPr>
        <p:spPr bwMode="auto">
          <a:xfrm>
            <a:off x="4572000" y="2636838"/>
            <a:ext cx="3930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57150" cmpd="thickThin" algn="ctr">
                <a:solidFill>
                  <a:srgbClr val="FF99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3333FF"/>
                </a:solidFill>
              </a:rPr>
              <a:t>run in the hallways</a:t>
            </a:r>
            <a:endParaRPr lang="zh-CN" altLang="en-US">
              <a:solidFill>
                <a:srgbClr val="3333FF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59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59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1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259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59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8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79" grpId="0" animBg="1"/>
      <p:bldP spid="181255" grpId="0"/>
      <p:bldP spid="181256" grpId="0"/>
      <p:bldP spid="18125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Oval 2056"/>
          <p:cNvSpPr>
            <a:spLocks noChangeArrowheads="1"/>
          </p:cNvSpPr>
          <p:nvPr/>
        </p:nvSpPr>
        <p:spPr bwMode="auto">
          <a:xfrm>
            <a:off x="6156325" y="4227513"/>
            <a:ext cx="914400" cy="9144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164867" name="Picture 1027" descr="listen to mus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88913"/>
            <a:ext cx="316865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12" name="Text Box 2060"/>
          <p:cNvSpPr txBox="1">
            <a:spLocks noChangeArrowheads="1"/>
          </p:cNvSpPr>
          <p:nvPr/>
        </p:nvSpPr>
        <p:spPr bwMode="auto">
          <a:xfrm>
            <a:off x="323850" y="3644900"/>
            <a:ext cx="6623050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/>
              <a:t>What is he doing?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/>
              <a:t>He is listening to music in class.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/>
              <a:t>Can you____________________?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/>
              <a:t>___________.</a:t>
            </a:r>
          </a:p>
        </p:txBody>
      </p:sp>
      <p:sp>
        <p:nvSpPr>
          <p:cNvPr id="256014" name="Text Box 2062"/>
          <p:cNvSpPr txBox="1">
            <a:spLocks noChangeArrowheads="1"/>
          </p:cNvSpPr>
          <p:nvPr/>
        </p:nvSpPr>
        <p:spPr bwMode="auto">
          <a:xfrm>
            <a:off x="323850" y="2349500"/>
            <a:ext cx="5903913" cy="781050"/>
          </a:xfrm>
          <a:prstGeom prst="rect">
            <a:avLst/>
          </a:prstGeom>
          <a:solidFill>
            <a:srgbClr val="FFFF99"/>
          </a:solidFill>
          <a:ln w="57150" cmpd="thickThin" algn="ctr">
            <a:solidFill>
              <a:srgbClr val="FF99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en-US" altLang="zh-CN"/>
              <a:t>__________________in class.</a:t>
            </a:r>
          </a:p>
        </p:txBody>
      </p:sp>
      <p:sp>
        <p:nvSpPr>
          <p:cNvPr id="182278" name="Rectangle 6"/>
          <p:cNvSpPr>
            <a:spLocks noChangeArrowheads="1"/>
          </p:cNvSpPr>
          <p:nvPr/>
        </p:nvSpPr>
        <p:spPr bwMode="auto">
          <a:xfrm>
            <a:off x="323850" y="2420938"/>
            <a:ext cx="4210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57150" cmpd="thickThin" algn="ctr">
                <a:solidFill>
                  <a:srgbClr val="FF99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3333FF"/>
                </a:solidFill>
              </a:rPr>
              <a:t>Don’t listen to music</a:t>
            </a:r>
            <a:endParaRPr lang="zh-CN" altLang="en-US">
              <a:solidFill>
                <a:srgbClr val="3333FF"/>
              </a:solidFill>
            </a:endParaRPr>
          </a:p>
        </p:txBody>
      </p:sp>
      <p:sp>
        <p:nvSpPr>
          <p:cNvPr id="182279" name="Rectangle 7"/>
          <p:cNvSpPr>
            <a:spLocks noChangeArrowheads="1"/>
          </p:cNvSpPr>
          <p:nvPr/>
        </p:nvSpPr>
        <p:spPr bwMode="auto">
          <a:xfrm>
            <a:off x="2051050" y="5019675"/>
            <a:ext cx="4502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57150" cmpd="thickThin" algn="ctr">
                <a:solidFill>
                  <a:srgbClr val="FF99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66"/>
                </a:solidFill>
              </a:rPr>
              <a:t>listen to music in class</a:t>
            </a:r>
            <a:endParaRPr lang="zh-CN" altLang="en-US">
              <a:solidFill>
                <a:srgbClr val="FF0066"/>
              </a:solidFill>
            </a:endParaRPr>
          </a:p>
        </p:txBody>
      </p:sp>
      <p:sp>
        <p:nvSpPr>
          <p:cNvPr id="182280" name="Rectangle 8"/>
          <p:cNvSpPr>
            <a:spLocks noChangeArrowheads="1"/>
          </p:cNvSpPr>
          <p:nvPr/>
        </p:nvSpPr>
        <p:spPr bwMode="auto">
          <a:xfrm>
            <a:off x="323850" y="5661025"/>
            <a:ext cx="2609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57150" cmpd="thickThin" algn="ctr">
                <a:solidFill>
                  <a:srgbClr val="FF99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66"/>
                </a:solidFill>
              </a:rPr>
              <a:t>No, we can’t</a:t>
            </a:r>
            <a:endParaRPr lang="zh-CN" altLang="en-US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560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560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560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82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82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25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182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4" grpId="0" animBg="1"/>
      <p:bldP spid="182278" grpId="0"/>
      <p:bldP spid="182279" grpId="0"/>
      <p:bldP spid="18228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Text Box 2"/>
          <p:cNvSpPr txBox="1">
            <a:spLocks noChangeArrowheads="1"/>
          </p:cNvSpPr>
          <p:nvPr/>
        </p:nvSpPr>
        <p:spPr bwMode="auto">
          <a:xfrm>
            <a:off x="3563938" y="546100"/>
            <a:ext cx="54038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>
                <a:solidFill>
                  <a:srgbClr val="FF0000"/>
                </a:solidFill>
              </a:rPr>
              <a:t>Don’t</a:t>
            </a:r>
            <a:r>
              <a:rPr kumimoji="1" lang="en-US" altLang="zh-CN">
                <a:solidFill>
                  <a:srgbClr val="FF3300"/>
                </a:solidFill>
              </a:rPr>
              <a:t> </a:t>
            </a:r>
            <a:r>
              <a:rPr kumimoji="1" lang="en-US" altLang="zh-CN">
                <a:solidFill>
                  <a:srgbClr val="FF0000"/>
                </a:solidFill>
              </a:rPr>
              <a:t>eat in the classroom.</a:t>
            </a:r>
          </a:p>
        </p:txBody>
      </p:sp>
      <p:sp>
        <p:nvSpPr>
          <p:cNvPr id="116739" name="Text Box 3"/>
          <p:cNvSpPr txBox="1">
            <a:spLocks noChangeArrowheads="1"/>
          </p:cNvSpPr>
          <p:nvPr/>
        </p:nvSpPr>
        <p:spPr bwMode="auto">
          <a:xfrm>
            <a:off x="2000250" y="3213100"/>
            <a:ext cx="6965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>
                <a:solidFill>
                  <a:srgbClr val="FF0000"/>
                </a:solidFill>
              </a:rPr>
              <a:t>Don’t play sports in the classroom.</a:t>
            </a:r>
          </a:p>
        </p:txBody>
      </p:sp>
      <p:pic>
        <p:nvPicPr>
          <p:cNvPr id="136196" name="Picture 4" descr="3d_rw7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581525"/>
            <a:ext cx="2592388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741" name="Text Box 5"/>
          <p:cNvSpPr txBox="1">
            <a:spLocks noChangeArrowheads="1"/>
          </p:cNvSpPr>
          <p:nvPr/>
        </p:nvSpPr>
        <p:spPr bwMode="auto">
          <a:xfrm>
            <a:off x="3419475" y="5157788"/>
            <a:ext cx="2444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>
                <a:solidFill>
                  <a:srgbClr val="FF0000"/>
                </a:solidFill>
              </a:rPr>
              <a:t>Don’t fight.</a:t>
            </a:r>
          </a:p>
        </p:txBody>
      </p:sp>
      <p:sp>
        <p:nvSpPr>
          <p:cNvPr id="116742" name="Text Box 6"/>
          <p:cNvSpPr txBox="1">
            <a:spLocks noChangeArrowheads="1"/>
          </p:cNvSpPr>
          <p:nvPr/>
        </p:nvSpPr>
        <p:spPr bwMode="auto">
          <a:xfrm>
            <a:off x="3492500" y="1412875"/>
            <a:ext cx="5472113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accent2"/>
                </a:solidFill>
              </a:rPr>
              <a:t>We can eat </a:t>
            </a:r>
            <a:r>
              <a:rPr lang="en-US" altLang="zh-CN">
                <a:solidFill>
                  <a:srgbClr val="0000FF"/>
                </a:solidFill>
              </a:rPr>
              <a:t>in the</a:t>
            </a:r>
            <a:r>
              <a:rPr lang="en-US" altLang="zh-CN">
                <a:solidFill>
                  <a:srgbClr val="FF0000"/>
                </a:solidFill>
              </a:rPr>
              <a:t> </a:t>
            </a:r>
            <a:r>
              <a:rPr lang="en-US" altLang="zh-CN">
                <a:solidFill>
                  <a:srgbClr val="0000FF"/>
                </a:solidFill>
              </a:rPr>
              <a:t>dining hall.</a:t>
            </a:r>
          </a:p>
        </p:txBody>
      </p:sp>
      <p:sp>
        <p:nvSpPr>
          <p:cNvPr id="116743" name="Text Box 7"/>
          <p:cNvSpPr txBox="1">
            <a:spLocks noChangeArrowheads="1"/>
          </p:cNvSpPr>
          <p:nvPr/>
        </p:nvSpPr>
        <p:spPr bwMode="auto">
          <a:xfrm>
            <a:off x="2414588" y="3898900"/>
            <a:ext cx="55308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accent2"/>
                </a:solidFill>
              </a:rPr>
              <a:t>We can play sports outside.</a:t>
            </a:r>
          </a:p>
        </p:txBody>
      </p:sp>
      <p:sp>
        <p:nvSpPr>
          <p:cNvPr id="116744" name="Text Box 8"/>
          <p:cNvSpPr txBox="1">
            <a:spLocks noChangeArrowheads="1"/>
          </p:cNvSpPr>
          <p:nvPr/>
        </p:nvSpPr>
        <p:spPr bwMode="auto">
          <a:xfrm>
            <a:off x="2824163" y="5802313"/>
            <a:ext cx="54038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accent2"/>
                </a:solidFill>
              </a:rPr>
              <a:t>We can’t fight with others.</a:t>
            </a:r>
          </a:p>
        </p:txBody>
      </p:sp>
      <p:pic>
        <p:nvPicPr>
          <p:cNvPr id="136201" name="Picture 9" descr="06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924175"/>
            <a:ext cx="2160587" cy="159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746" name="Picture 10" descr="classlunc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333375"/>
            <a:ext cx="3059113" cy="213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6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6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6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16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/>
      <p:bldP spid="116739" grpId="0"/>
      <p:bldP spid="116741" grpId="0"/>
      <p:bldP spid="116742" grpId="0"/>
      <p:bldP spid="116743" grpId="0"/>
      <p:bldP spid="11674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9" name="Picture 3" descr="d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2565400"/>
            <a:ext cx="2879725" cy="263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813" name="Text Box 5"/>
          <p:cNvSpPr txBox="1">
            <a:spLocks noChangeArrowheads="1"/>
          </p:cNvSpPr>
          <p:nvPr/>
        </p:nvSpPr>
        <p:spPr bwMode="auto">
          <a:xfrm>
            <a:off x="4859338" y="1268413"/>
            <a:ext cx="4019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>
                <a:solidFill>
                  <a:srgbClr val="0000FF"/>
                </a:solidFill>
              </a:rPr>
              <a:t>Don’t</a:t>
            </a:r>
            <a:r>
              <a:rPr kumimoji="1" lang="en-US" altLang="zh-CN">
                <a:solidFill>
                  <a:srgbClr val="FF0000"/>
                </a:solidFill>
              </a:rPr>
              <a:t> sleep in class.</a:t>
            </a:r>
          </a:p>
        </p:txBody>
      </p:sp>
      <p:sp>
        <p:nvSpPr>
          <p:cNvPr id="119814" name="Text Box 6"/>
          <p:cNvSpPr txBox="1">
            <a:spLocks noChangeArrowheads="1"/>
          </p:cNvSpPr>
          <p:nvPr/>
        </p:nvSpPr>
        <p:spPr bwMode="auto">
          <a:xfrm>
            <a:off x="323850" y="5445125"/>
            <a:ext cx="4103688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>
                <a:solidFill>
                  <a:srgbClr val="0000FF"/>
                </a:solidFill>
              </a:rPr>
              <a:t>Don’t </a:t>
            </a:r>
            <a:r>
              <a:rPr kumimoji="1" lang="en-US" altLang="zh-CN">
                <a:solidFill>
                  <a:srgbClr val="FF0000"/>
                </a:solidFill>
              </a:rPr>
              <a:t>wear a hat </a:t>
            </a:r>
          </a:p>
          <a:p>
            <a:pPr eaLnBrk="1" hangingPunct="1"/>
            <a:r>
              <a:rPr kumimoji="1" lang="en-US" altLang="zh-CN">
                <a:solidFill>
                  <a:srgbClr val="FF0000"/>
                </a:solidFill>
              </a:rPr>
              <a:t>in class.</a:t>
            </a:r>
          </a:p>
        </p:txBody>
      </p:sp>
      <p:sp>
        <p:nvSpPr>
          <p:cNvPr id="119815" name="Text Box 7"/>
          <p:cNvSpPr txBox="1">
            <a:spLocks noChangeArrowheads="1"/>
          </p:cNvSpPr>
          <p:nvPr/>
        </p:nvSpPr>
        <p:spPr bwMode="auto">
          <a:xfrm>
            <a:off x="4787900" y="5229225"/>
            <a:ext cx="3529013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>
                <a:solidFill>
                  <a:srgbClr val="0000FF"/>
                </a:solidFill>
              </a:rPr>
              <a:t>Don’t</a:t>
            </a:r>
            <a:r>
              <a:rPr kumimoji="1" lang="en-US" altLang="zh-CN">
                <a:solidFill>
                  <a:srgbClr val="FF0000"/>
                </a:solidFill>
              </a:rPr>
              <a:t> dance in</a:t>
            </a:r>
          </a:p>
          <a:p>
            <a:pPr eaLnBrk="1" hangingPunct="1"/>
            <a:r>
              <a:rPr kumimoji="1" lang="en-US" altLang="zh-CN">
                <a:solidFill>
                  <a:srgbClr val="FF0000"/>
                </a:solidFill>
              </a:rPr>
              <a:t>class.</a:t>
            </a:r>
          </a:p>
        </p:txBody>
      </p:sp>
      <p:pic>
        <p:nvPicPr>
          <p:cNvPr id="119816" name="2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79" t="11340" b="9923"/>
          <a:stretch>
            <a:fillRect/>
          </a:stretch>
        </p:blipFill>
        <p:spPr bwMode="auto">
          <a:xfrm>
            <a:off x="2339975" y="188913"/>
            <a:ext cx="2449513" cy="2354262"/>
          </a:xfrm>
          <a:prstGeom prst="rect">
            <a:avLst/>
          </a:prstGeom>
          <a:noFill/>
          <a:ln w="190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225" name="Picture 9" descr="pic_162254"/>
          <p:cNvPicPr>
            <a:picLocks noChangeAspect="1" noChangeArrowheads="1"/>
          </p:cNvPicPr>
          <p:nvPr/>
        </p:nvPicPr>
        <p:blipFill>
          <a:blip r:embed="rId5">
            <a:lum bright="-24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58" t="21883" r="16899" b="66695"/>
          <a:stretch>
            <a:fillRect/>
          </a:stretch>
        </p:blipFill>
        <p:spPr bwMode="auto">
          <a:xfrm>
            <a:off x="971550" y="2852738"/>
            <a:ext cx="2663825" cy="2557462"/>
          </a:xfrm>
          <a:prstGeom prst="rect">
            <a:avLst/>
          </a:prstGeom>
          <a:noFill/>
          <a:ln w="190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9816"/>
                </p:tgtEl>
              </p:cMediaNode>
            </p:video>
          </p:childTnLst>
        </p:cTn>
      </p:par>
    </p:tnLst>
    <p:bldLst>
      <p:bldP spid="119813" grpId="0"/>
      <p:bldP spid="119814" grpId="0"/>
      <p:bldP spid="11981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Text Box 2"/>
          <p:cNvSpPr txBox="1">
            <a:spLocks noChangeArrowheads="1"/>
          </p:cNvSpPr>
          <p:nvPr/>
        </p:nvSpPr>
        <p:spPr bwMode="auto">
          <a:xfrm>
            <a:off x="5292725" y="4975225"/>
            <a:ext cx="36004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>
                <a:solidFill>
                  <a:schemeClr val="accent2"/>
                </a:solidFill>
              </a:rPr>
              <a:t>Don’t </a:t>
            </a:r>
            <a:r>
              <a:rPr kumimoji="1" lang="en-US" altLang="zh-CN"/>
              <a:t>run in the</a:t>
            </a:r>
          </a:p>
          <a:p>
            <a:pPr eaLnBrk="1" hangingPunct="1"/>
            <a:r>
              <a:rPr kumimoji="1" lang="en-US" altLang="zh-CN">
                <a:solidFill>
                  <a:schemeClr val="accent2"/>
                </a:solidFill>
              </a:rPr>
              <a:t>hallway</a:t>
            </a:r>
            <a:r>
              <a:rPr kumimoji="1" lang="en-US" altLang="zh-CN"/>
              <a:t>s.</a:t>
            </a:r>
          </a:p>
        </p:txBody>
      </p:sp>
      <p:sp>
        <p:nvSpPr>
          <p:cNvPr id="120835" name="Text Box 3"/>
          <p:cNvSpPr txBox="1">
            <a:spLocks noChangeArrowheads="1"/>
          </p:cNvSpPr>
          <p:nvPr/>
        </p:nvSpPr>
        <p:spPr bwMode="auto">
          <a:xfrm>
            <a:off x="468313" y="4941888"/>
            <a:ext cx="42100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>
                <a:solidFill>
                  <a:schemeClr val="accent2"/>
                </a:solidFill>
              </a:rPr>
              <a:t>Don’t</a:t>
            </a:r>
            <a:r>
              <a:rPr kumimoji="1" lang="en-US" altLang="zh-CN"/>
              <a:t> listen to music</a:t>
            </a:r>
          </a:p>
          <a:p>
            <a:pPr eaLnBrk="1" hangingPunct="1"/>
            <a:r>
              <a:rPr kumimoji="1" lang="en-US" altLang="zh-CN"/>
              <a:t>in class.</a:t>
            </a:r>
          </a:p>
        </p:txBody>
      </p:sp>
      <p:pic>
        <p:nvPicPr>
          <p:cNvPr id="138244" name="Picture 4" descr="it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2420938"/>
            <a:ext cx="2735263" cy="2374900"/>
          </a:xfrm>
          <a:prstGeom prst="rect">
            <a:avLst/>
          </a:prstGeom>
          <a:noFill/>
          <a:ln w="190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245" name="Picture 5" descr="pic_240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555875"/>
            <a:ext cx="2736850" cy="2386013"/>
          </a:xfrm>
          <a:prstGeom prst="rect">
            <a:avLst/>
          </a:prstGeom>
          <a:noFill/>
          <a:ln w="190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246" name="Picture 6" descr="pic_162238"/>
          <p:cNvPicPr>
            <a:picLocks noChangeAspect="1" noChangeArrowheads="1"/>
          </p:cNvPicPr>
          <p:nvPr/>
        </p:nvPicPr>
        <p:blipFill>
          <a:blip r:embed="rId4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08" t="39111" r="36371" b="52881"/>
          <a:stretch>
            <a:fillRect/>
          </a:stretch>
        </p:blipFill>
        <p:spPr bwMode="auto">
          <a:xfrm>
            <a:off x="1403350" y="188913"/>
            <a:ext cx="3455988" cy="2020887"/>
          </a:xfrm>
          <a:prstGeom prst="rect">
            <a:avLst/>
          </a:prstGeom>
          <a:noFill/>
          <a:ln w="190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839" name="Text Box 7"/>
          <p:cNvSpPr txBox="1">
            <a:spLocks noChangeArrowheads="1"/>
          </p:cNvSpPr>
          <p:nvPr/>
        </p:nvSpPr>
        <p:spPr bwMode="auto">
          <a:xfrm>
            <a:off x="5076825" y="1419225"/>
            <a:ext cx="3816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accent2"/>
                </a:solidFill>
              </a:rPr>
              <a:t>Don’t</a:t>
            </a:r>
            <a:r>
              <a:rPr lang="en-US" altLang="zh-CN"/>
              <a:t> talk in class.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0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0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4" grpId="0"/>
      <p:bldP spid="120835" grpId="0"/>
      <p:bldP spid="12083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Picture 2" descr="01-09-014-9"/>
          <p:cNvPicPr preferRelativeResize="0"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005263"/>
            <a:ext cx="1584325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267" name="Picture 3" descr="3d_rw7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5013325"/>
            <a:ext cx="2124075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268" name="Picture 4" descr="d2"/>
          <p:cNvPicPr preferRelativeResize="0"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1989138"/>
            <a:ext cx="2017712" cy="184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61" name="2.MPG">
            <a:hlinkClick r:id="" action="ppaction://media"/>
          </p:cNvPr>
          <p:cNvPicPr preferRelativeResize="0">
            <a:picLocks noRot="1" noChangeAspect="1" noChangeArrowheads="1"/>
          </p:cNvPicPr>
          <p:nvPr>
            <a:vide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79" t="11340" b="9923"/>
          <a:stretch>
            <a:fillRect/>
          </a:stretch>
        </p:blipFill>
        <p:spPr bwMode="auto">
          <a:xfrm>
            <a:off x="2484438" y="44450"/>
            <a:ext cx="2016125" cy="1871663"/>
          </a:xfrm>
          <a:prstGeom prst="rect">
            <a:avLst/>
          </a:prstGeom>
          <a:noFill/>
          <a:ln w="190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270" name="Picture 6" descr="pic_162254"/>
          <p:cNvPicPr preferRelativeResize="0">
            <a:picLocks noChangeAspect="1" noChangeArrowheads="1"/>
          </p:cNvPicPr>
          <p:nvPr/>
        </p:nvPicPr>
        <p:blipFill>
          <a:blip r:embed="rId8">
            <a:lum bright="-24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58" t="21883" r="16899" b="66695"/>
          <a:stretch>
            <a:fillRect/>
          </a:stretch>
        </p:blipFill>
        <p:spPr bwMode="auto">
          <a:xfrm>
            <a:off x="4716463" y="44450"/>
            <a:ext cx="2016125" cy="1866900"/>
          </a:xfrm>
          <a:prstGeom prst="rect">
            <a:avLst/>
          </a:prstGeom>
          <a:noFill/>
          <a:ln w="190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271" name="Picture 7" descr="it">
            <a:hlinkClick r:id="" action="ppaction://hlinkshowjump?jump=previousslide"/>
          </p:cNvPr>
          <p:cNvPicPr preferRelativeResize="0"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133600"/>
            <a:ext cx="2016125" cy="1893888"/>
          </a:xfrm>
          <a:prstGeom prst="rect">
            <a:avLst/>
          </a:prstGeom>
          <a:noFill/>
          <a:ln w="190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9272" name="Group 8"/>
          <p:cNvGrpSpPr>
            <a:grpSpLocks/>
          </p:cNvGrpSpPr>
          <p:nvPr/>
        </p:nvGrpSpPr>
        <p:grpSpPr bwMode="auto">
          <a:xfrm>
            <a:off x="6948488" y="0"/>
            <a:ext cx="2016125" cy="1944688"/>
            <a:chOff x="3969" y="1253"/>
            <a:chExt cx="1225" cy="1451"/>
          </a:xfrm>
        </p:grpSpPr>
        <p:pic>
          <p:nvPicPr>
            <p:cNvPr id="139273" name="Picture 9" descr="003"/>
            <p:cNvPicPr preferRelativeResize="0">
              <a:picLocks noChangeAspect="1" noChangeArrowheads="1"/>
            </p:cNvPicPr>
            <p:nvPr/>
          </p:nvPicPr>
          <p:blipFill>
            <a:blip r:embed="rId10">
              <a:lum bright="-60000" contrast="6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96" r="41304" b="8565"/>
            <a:stretch>
              <a:fillRect/>
            </a:stretch>
          </p:blipFill>
          <p:spPr bwMode="auto">
            <a:xfrm>
              <a:off x="3969" y="1298"/>
              <a:ext cx="1225" cy="1406"/>
            </a:xfrm>
            <a:prstGeom prst="rect">
              <a:avLst/>
            </a:prstGeom>
            <a:noFill/>
            <a:ln w="19050">
              <a:solidFill>
                <a:srgbClr val="8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39274" name="Group 10"/>
            <p:cNvGrpSpPr>
              <a:grpSpLocks/>
            </p:cNvGrpSpPr>
            <p:nvPr/>
          </p:nvGrpSpPr>
          <p:grpSpPr bwMode="auto">
            <a:xfrm>
              <a:off x="3969" y="1253"/>
              <a:ext cx="355" cy="339"/>
              <a:chOff x="3379" y="1776"/>
              <a:chExt cx="355" cy="339"/>
            </a:xfrm>
          </p:grpSpPr>
          <p:sp>
            <p:nvSpPr>
              <p:cNvPr id="139275" name="Oval 11"/>
              <p:cNvSpPr>
                <a:spLocks noChangeArrowheads="1"/>
              </p:cNvSpPr>
              <p:nvPr/>
            </p:nvSpPr>
            <p:spPr bwMode="auto">
              <a:xfrm>
                <a:off x="3379" y="1776"/>
                <a:ext cx="355" cy="339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rgbClr val="808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3200" b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39276" name="Line 12"/>
              <p:cNvSpPr>
                <a:spLocks noChangeShapeType="1"/>
              </p:cNvSpPr>
              <p:nvPr/>
            </p:nvSpPr>
            <p:spPr bwMode="auto">
              <a:xfrm flipH="1">
                <a:off x="3424" y="1982"/>
                <a:ext cx="89" cy="42"/>
              </a:xfrm>
              <a:prstGeom prst="line">
                <a:avLst/>
              </a:prstGeom>
              <a:noFill/>
              <a:ln w="19050">
                <a:solidFill>
                  <a:srgbClr val="808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277" name="Line 13"/>
              <p:cNvSpPr>
                <a:spLocks noChangeShapeType="1"/>
              </p:cNvSpPr>
              <p:nvPr/>
            </p:nvSpPr>
            <p:spPr bwMode="auto">
              <a:xfrm flipV="1">
                <a:off x="3560" y="1806"/>
                <a:ext cx="89" cy="127"/>
              </a:xfrm>
              <a:prstGeom prst="line">
                <a:avLst/>
              </a:prstGeom>
              <a:noFill/>
              <a:ln w="19050">
                <a:solidFill>
                  <a:srgbClr val="808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278" name="Oval 14"/>
              <p:cNvSpPr>
                <a:spLocks noChangeArrowheads="1"/>
              </p:cNvSpPr>
              <p:nvPr/>
            </p:nvSpPr>
            <p:spPr bwMode="auto">
              <a:xfrm>
                <a:off x="3515" y="1933"/>
                <a:ext cx="45" cy="46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rgbClr val="808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3200" b="0">
                  <a:solidFill>
                    <a:schemeClr val="accent2"/>
                  </a:solidFill>
                </a:endParaRPr>
              </a:p>
            </p:txBody>
          </p:sp>
        </p:grpSp>
      </p:grpSp>
      <p:pic>
        <p:nvPicPr>
          <p:cNvPr id="139279" name="Picture 15" descr="pic_24016"/>
          <p:cNvPicPr preferRelativeResize="0"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2133600"/>
            <a:ext cx="2016125" cy="1900238"/>
          </a:xfrm>
          <a:prstGeom prst="rect">
            <a:avLst/>
          </a:prstGeom>
          <a:noFill/>
          <a:ln w="190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280" name="Picture 16" descr="playing computer games"/>
          <p:cNvPicPr preferRelativeResize="0"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7" t="10349" r="15327" b="4262"/>
          <a:stretch>
            <a:fillRect/>
          </a:stretch>
        </p:blipFill>
        <p:spPr bwMode="auto">
          <a:xfrm>
            <a:off x="4716463" y="3213100"/>
            <a:ext cx="1871662" cy="1223963"/>
          </a:xfrm>
          <a:prstGeom prst="rect">
            <a:avLst/>
          </a:prstGeom>
          <a:noFill/>
          <a:ln w="190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281" name="Picture 17" descr="pic_162238"/>
          <p:cNvPicPr>
            <a:picLocks noChangeAspect="1" noChangeArrowheads="1"/>
          </p:cNvPicPr>
          <p:nvPr/>
        </p:nvPicPr>
        <p:blipFill>
          <a:blip r:embed="rId13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08" t="39111" r="36371" b="52881"/>
          <a:stretch>
            <a:fillRect/>
          </a:stretch>
        </p:blipFill>
        <p:spPr bwMode="auto">
          <a:xfrm>
            <a:off x="4716463" y="2060575"/>
            <a:ext cx="1871662" cy="1093788"/>
          </a:xfrm>
          <a:prstGeom prst="rect">
            <a:avLst/>
          </a:prstGeom>
          <a:noFill/>
          <a:ln w="190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874" name="17-2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57"/>
          <a:stretch>
            <a:fillRect/>
          </a:stretch>
        </p:blipFill>
        <p:spPr bwMode="auto">
          <a:xfrm>
            <a:off x="2843213" y="5541963"/>
            <a:ext cx="2703512" cy="1316037"/>
          </a:xfrm>
          <a:prstGeom prst="rect">
            <a:avLst/>
          </a:prstGeom>
          <a:noFill/>
          <a:ln w="190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875" name="AutoShape 19"/>
          <p:cNvSpPr>
            <a:spLocks noChangeArrowheads="1"/>
          </p:cNvSpPr>
          <p:nvPr/>
        </p:nvSpPr>
        <p:spPr bwMode="auto">
          <a:xfrm>
            <a:off x="34925" y="4508500"/>
            <a:ext cx="3384550" cy="1225550"/>
          </a:xfrm>
          <a:prstGeom prst="cloudCallout">
            <a:avLst>
              <a:gd name="adj1" fmla="val 61208"/>
              <a:gd name="adj2" fmla="val 49093"/>
            </a:avLst>
          </a:prstGeom>
          <a:solidFill>
            <a:srgbClr val="CCFF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endParaRPr kumimoji="1" lang="zh-CN" altLang="en-US" sz="3200" b="0"/>
          </a:p>
        </p:txBody>
      </p:sp>
      <p:sp>
        <p:nvSpPr>
          <p:cNvPr id="121876" name="AutoShape 20"/>
          <p:cNvSpPr>
            <a:spLocks noChangeArrowheads="1"/>
          </p:cNvSpPr>
          <p:nvPr/>
        </p:nvSpPr>
        <p:spPr bwMode="auto">
          <a:xfrm>
            <a:off x="5076825" y="4365625"/>
            <a:ext cx="3816350" cy="1008063"/>
          </a:xfrm>
          <a:prstGeom prst="cloudCallout">
            <a:avLst>
              <a:gd name="adj1" fmla="val -50333"/>
              <a:gd name="adj2" fmla="val 92361"/>
            </a:avLst>
          </a:prstGeom>
          <a:solidFill>
            <a:srgbClr val="CCFF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kumimoji="1" lang="zh-CN" altLang="en-US" sz="2400" b="0"/>
          </a:p>
        </p:txBody>
      </p:sp>
      <p:sp>
        <p:nvSpPr>
          <p:cNvPr id="121877" name="Text Box 21"/>
          <p:cNvSpPr txBox="1">
            <a:spLocks noChangeArrowheads="1"/>
          </p:cNvSpPr>
          <p:nvPr/>
        </p:nvSpPr>
        <p:spPr bwMode="auto">
          <a:xfrm>
            <a:off x="5451475" y="4413250"/>
            <a:ext cx="32543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CFF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/>
              <a:t>Don’t arrive late for</a:t>
            </a:r>
          </a:p>
          <a:p>
            <a:pPr eaLnBrk="1" hangingPunct="1"/>
            <a:r>
              <a:rPr lang="en-US" altLang="zh-CN" sz="2800"/>
              <a:t> class.</a:t>
            </a:r>
          </a:p>
        </p:txBody>
      </p:sp>
      <p:sp>
        <p:nvSpPr>
          <p:cNvPr id="139287" name="Text Box 23"/>
          <p:cNvSpPr txBox="1">
            <a:spLocks noChangeArrowheads="1"/>
          </p:cNvSpPr>
          <p:nvPr/>
        </p:nvSpPr>
        <p:spPr bwMode="auto">
          <a:xfrm>
            <a:off x="4067175" y="1268413"/>
            <a:ext cx="466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FF0066"/>
                </a:solidFill>
                <a:latin typeface="Arial" pitchFamily="34" charset="0"/>
              </a:rPr>
              <a:t>2</a:t>
            </a:r>
          </a:p>
        </p:txBody>
      </p:sp>
      <p:sp>
        <p:nvSpPr>
          <p:cNvPr id="139288" name="Text Box 24"/>
          <p:cNvSpPr txBox="1">
            <a:spLocks noChangeArrowheads="1"/>
          </p:cNvSpPr>
          <p:nvPr/>
        </p:nvSpPr>
        <p:spPr bwMode="auto">
          <a:xfrm>
            <a:off x="6372225" y="1268413"/>
            <a:ext cx="466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FF0066"/>
                </a:solidFill>
                <a:latin typeface="Arial" pitchFamily="34" charset="0"/>
              </a:rPr>
              <a:t>3</a:t>
            </a:r>
          </a:p>
        </p:txBody>
      </p:sp>
      <p:sp>
        <p:nvSpPr>
          <p:cNvPr id="139289" name="Text Box 25"/>
          <p:cNvSpPr txBox="1">
            <a:spLocks noChangeArrowheads="1"/>
          </p:cNvSpPr>
          <p:nvPr/>
        </p:nvSpPr>
        <p:spPr bwMode="auto">
          <a:xfrm>
            <a:off x="8459788" y="1196975"/>
            <a:ext cx="466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FF0066"/>
                </a:solidFill>
                <a:latin typeface="Arial" pitchFamily="34" charset="0"/>
              </a:rPr>
              <a:t>4</a:t>
            </a:r>
          </a:p>
        </p:txBody>
      </p:sp>
      <p:sp>
        <p:nvSpPr>
          <p:cNvPr id="139290" name="Text Box 26"/>
          <p:cNvSpPr txBox="1">
            <a:spLocks noChangeArrowheads="1"/>
          </p:cNvSpPr>
          <p:nvPr/>
        </p:nvSpPr>
        <p:spPr bwMode="auto">
          <a:xfrm>
            <a:off x="144463" y="2060575"/>
            <a:ext cx="466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FF0066"/>
                </a:solidFill>
                <a:latin typeface="Arial" pitchFamily="34" charset="0"/>
              </a:rPr>
              <a:t>5</a:t>
            </a:r>
          </a:p>
        </p:txBody>
      </p:sp>
      <p:sp>
        <p:nvSpPr>
          <p:cNvPr id="139291" name="Text Box 27"/>
          <p:cNvSpPr txBox="1">
            <a:spLocks noChangeArrowheads="1"/>
          </p:cNvSpPr>
          <p:nvPr/>
        </p:nvSpPr>
        <p:spPr bwMode="auto">
          <a:xfrm>
            <a:off x="3960813" y="2565400"/>
            <a:ext cx="466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FF0066"/>
                </a:solidFill>
                <a:latin typeface="Arial" pitchFamily="34" charset="0"/>
              </a:rPr>
              <a:t>6</a:t>
            </a:r>
          </a:p>
        </p:txBody>
      </p:sp>
      <p:sp>
        <p:nvSpPr>
          <p:cNvPr id="139292" name="Text Box 28"/>
          <p:cNvSpPr txBox="1">
            <a:spLocks noChangeArrowheads="1"/>
          </p:cNvSpPr>
          <p:nvPr/>
        </p:nvSpPr>
        <p:spPr bwMode="auto">
          <a:xfrm>
            <a:off x="5435600" y="2565400"/>
            <a:ext cx="466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FF0066"/>
                </a:solidFill>
                <a:latin typeface="Arial" pitchFamily="34" charset="0"/>
              </a:rPr>
              <a:t>7</a:t>
            </a:r>
          </a:p>
        </p:txBody>
      </p:sp>
      <p:sp>
        <p:nvSpPr>
          <p:cNvPr id="139293" name="Text Box 29"/>
          <p:cNvSpPr txBox="1">
            <a:spLocks noChangeArrowheads="1"/>
          </p:cNvSpPr>
          <p:nvPr/>
        </p:nvSpPr>
        <p:spPr bwMode="auto">
          <a:xfrm>
            <a:off x="4787900" y="3789363"/>
            <a:ext cx="466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FF0066"/>
                </a:solidFill>
                <a:latin typeface="Arial" pitchFamily="34" charset="0"/>
              </a:rPr>
              <a:t>8</a:t>
            </a:r>
          </a:p>
        </p:txBody>
      </p:sp>
      <p:sp>
        <p:nvSpPr>
          <p:cNvPr id="139294" name="Text Box 30"/>
          <p:cNvSpPr txBox="1">
            <a:spLocks noChangeArrowheads="1"/>
          </p:cNvSpPr>
          <p:nvPr/>
        </p:nvSpPr>
        <p:spPr bwMode="auto">
          <a:xfrm>
            <a:off x="8459788" y="3284538"/>
            <a:ext cx="466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FF0066"/>
                </a:solidFill>
                <a:latin typeface="Arial" pitchFamily="34" charset="0"/>
              </a:rPr>
              <a:t>9</a:t>
            </a:r>
          </a:p>
        </p:txBody>
      </p:sp>
      <p:sp>
        <p:nvSpPr>
          <p:cNvPr id="139295" name="Text Box 31"/>
          <p:cNvSpPr txBox="1">
            <a:spLocks noChangeArrowheads="1"/>
          </p:cNvSpPr>
          <p:nvPr/>
        </p:nvSpPr>
        <p:spPr bwMode="auto">
          <a:xfrm>
            <a:off x="3348038" y="3860800"/>
            <a:ext cx="7493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FF0066"/>
                </a:solidFill>
                <a:latin typeface="Arial" pitchFamily="34" charset="0"/>
              </a:rPr>
              <a:t>10</a:t>
            </a:r>
          </a:p>
        </p:txBody>
      </p:sp>
      <p:sp>
        <p:nvSpPr>
          <p:cNvPr id="139296" name="Text Box 32"/>
          <p:cNvSpPr txBox="1">
            <a:spLocks noChangeArrowheads="1"/>
          </p:cNvSpPr>
          <p:nvPr/>
        </p:nvSpPr>
        <p:spPr bwMode="auto">
          <a:xfrm>
            <a:off x="6804025" y="5949950"/>
            <a:ext cx="7493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FF0066"/>
                </a:solidFill>
                <a:latin typeface="Arial" pitchFamily="34" charset="0"/>
              </a:rPr>
              <a:t>11</a:t>
            </a:r>
          </a:p>
        </p:txBody>
      </p:sp>
      <p:sp>
        <p:nvSpPr>
          <p:cNvPr id="121889" name="Text Box 33"/>
          <p:cNvSpPr txBox="1">
            <a:spLocks noChangeArrowheads="1"/>
          </p:cNvSpPr>
          <p:nvPr/>
        </p:nvSpPr>
        <p:spPr bwMode="auto">
          <a:xfrm>
            <a:off x="215900" y="4652963"/>
            <a:ext cx="313213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/>
              <a:t>What are the rules </a:t>
            </a:r>
          </a:p>
          <a:p>
            <a:pPr eaLnBrk="1" hangingPunct="1"/>
            <a:r>
              <a:rPr lang="en-US" altLang="zh-CN" sz="2800"/>
              <a:t>at our school?</a:t>
            </a:r>
          </a:p>
        </p:txBody>
      </p:sp>
      <p:pic>
        <p:nvPicPr>
          <p:cNvPr id="139298" name="Picture 34" descr="065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6213"/>
            <a:ext cx="2484438" cy="159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9299" name="Text Box 22"/>
          <p:cNvSpPr txBox="1">
            <a:spLocks noChangeArrowheads="1"/>
          </p:cNvSpPr>
          <p:nvPr/>
        </p:nvSpPr>
        <p:spPr bwMode="auto">
          <a:xfrm>
            <a:off x="1331913" y="188913"/>
            <a:ext cx="466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FF0066"/>
                </a:solidFill>
                <a:latin typeface="Arial" pitchFamily="34" charset="0"/>
              </a:rPr>
              <a:t>1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1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1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1861"/>
                </p:tgtEl>
              </p:cMediaNode>
            </p:video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1874"/>
                </p:tgtEl>
              </p:cMediaNode>
            </p:video>
          </p:childTnLst>
        </p:cTn>
      </p:par>
    </p:tnLst>
    <p:bldLst>
      <p:bldP spid="121877" grpId="0"/>
      <p:bldP spid="12188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buFont typeface="Wingdings" pitchFamily="2" charset="2"/>
              <a:buChar char="u"/>
            </a:pPr>
            <a:r>
              <a:rPr lang="en-US" altLang="zh-CN" sz="3400"/>
              <a:t>Don’t make your table dirty.</a:t>
            </a:r>
          </a:p>
          <a:p>
            <a:pPr eaLnBrk="1" hangingPunct="1">
              <a:buFont typeface="Wingdings" pitchFamily="2" charset="2"/>
              <a:buChar char="u"/>
            </a:pPr>
            <a:r>
              <a:rPr lang="en-US" altLang="zh-CN" sz="3400"/>
              <a:t>Don’t waste(</a:t>
            </a:r>
            <a:r>
              <a:rPr lang="zh-CN" altLang="en-US" sz="3400"/>
              <a:t>浪费</a:t>
            </a:r>
            <a:r>
              <a:rPr lang="en-US" altLang="zh-CN" sz="3400"/>
              <a:t>) the food.</a:t>
            </a:r>
          </a:p>
          <a:p>
            <a:pPr eaLnBrk="1" hangingPunct="1">
              <a:buFont typeface="Wingdings" pitchFamily="2" charset="2"/>
              <a:buChar char="u"/>
            </a:pPr>
            <a:r>
              <a:rPr lang="en-US" altLang="zh-CN" sz="3400"/>
              <a:t>Each student has only one apple after meals.</a:t>
            </a:r>
          </a:p>
          <a:p>
            <a:pPr eaLnBrk="1" hangingPunct="1">
              <a:buFont typeface="Wingdings" pitchFamily="2" charset="2"/>
              <a:buChar char="u"/>
            </a:pPr>
            <a:r>
              <a:rPr lang="en-US" altLang="zh-CN" sz="3400"/>
              <a:t>Don’t read books when you are having meals.</a:t>
            </a:r>
          </a:p>
          <a:p>
            <a:pPr eaLnBrk="1" hangingPunct="1">
              <a:buFont typeface="Wingdings" pitchFamily="2" charset="2"/>
              <a:buChar char="u"/>
            </a:pPr>
            <a:r>
              <a:rPr lang="en-US" altLang="zh-CN" sz="3400"/>
              <a:t>Lunch time begins at 11:40.</a:t>
            </a:r>
          </a:p>
          <a:p>
            <a:pPr eaLnBrk="1" hangingPunct="1">
              <a:buFont typeface="Wingdings" pitchFamily="2" charset="2"/>
              <a:buChar char="u"/>
            </a:pPr>
            <a:r>
              <a:rPr lang="en-US" altLang="zh-CN" sz="3400"/>
              <a:t>Don’t arrive late for the breakfast time.</a:t>
            </a:r>
          </a:p>
          <a:p>
            <a:pPr eaLnBrk="1" hangingPunct="1">
              <a:buFont typeface="Wingdings" pitchFamily="2" charset="2"/>
              <a:buChar char="u"/>
            </a:pPr>
            <a:r>
              <a:rPr lang="en-US" altLang="zh-CN" sz="3400"/>
              <a:t>If you come after12:20pm, there is no food.</a:t>
            </a:r>
          </a:p>
        </p:txBody>
      </p:sp>
      <p:pic>
        <p:nvPicPr>
          <p:cNvPr id="138243" name="Picture 3" descr="sch108"/>
          <p:cNvPicPr>
            <a:picLocks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7538" y="4508500"/>
            <a:ext cx="4537075" cy="2138363"/>
          </a:xfrm>
        </p:spPr>
      </p:pic>
      <p:sp>
        <p:nvSpPr>
          <p:cNvPr id="138244" name="WordArt 4"/>
          <p:cNvSpPr>
            <a:spLocks noChangeArrowheads="1" noChangeShapeType="1" noTextEdit="1"/>
          </p:cNvSpPr>
          <p:nvPr/>
        </p:nvSpPr>
        <p:spPr bwMode="auto">
          <a:xfrm>
            <a:off x="395288" y="3716338"/>
            <a:ext cx="4608512" cy="1031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dinning hall rules</a:t>
            </a:r>
            <a:endParaRPr lang="zh-CN" altLang="en-US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8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8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8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8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8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8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8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WordArt 2"/>
          <p:cNvSpPr>
            <a:spLocks noChangeArrowheads="1" noChangeShapeType="1" noTextEdit="1"/>
          </p:cNvSpPr>
          <p:nvPr/>
        </p:nvSpPr>
        <p:spPr bwMode="auto">
          <a:xfrm>
            <a:off x="900113" y="2132013"/>
            <a:ext cx="7559675" cy="22336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Language points </a:t>
            </a:r>
            <a:endParaRPr lang="zh-CN" altLang="en-US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56675" name="Picture 3" descr="teacher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76250"/>
            <a:ext cx="1274763" cy="151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2" name="Text Box 4"/>
          <p:cNvSpPr txBox="1">
            <a:spLocks noChangeArrowheads="1"/>
          </p:cNvSpPr>
          <p:nvPr/>
        </p:nvSpPr>
        <p:spPr bwMode="auto">
          <a:xfrm>
            <a:off x="468313" y="908050"/>
            <a:ext cx="8208962" cy="553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/>
              <a:t>1.</a:t>
            </a:r>
            <a:r>
              <a:rPr lang="en-US" altLang="zh-CN">
                <a:solidFill>
                  <a:srgbClr val="FF3300"/>
                </a:solidFill>
              </a:rPr>
              <a:t> outside</a:t>
            </a:r>
          </a:p>
          <a:p>
            <a:pPr>
              <a:lnSpc>
                <a:spcPct val="110000"/>
              </a:lnSpc>
            </a:pPr>
            <a:r>
              <a:rPr lang="en-US" altLang="zh-CN"/>
              <a:t>【</a:t>
            </a:r>
            <a:r>
              <a:rPr lang="zh-CN" altLang="en-US"/>
              <a:t>例句</a:t>
            </a:r>
            <a:r>
              <a:rPr lang="en-US" altLang="zh-CN"/>
              <a:t>】</a:t>
            </a:r>
          </a:p>
          <a:p>
            <a:pPr>
              <a:lnSpc>
                <a:spcPct val="110000"/>
              </a:lnSpc>
            </a:pPr>
            <a:r>
              <a:rPr lang="en-US" altLang="zh-CN"/>
              <a:t>1. We can’t eat in the classroom, but we   </a:t>
            </a:r>
          </a:p>
          <a:p>
            <a:pPr>
              <a:lnSpc>
                <a:spcPct val="110000"/>
              </a:lnSpc>
            </a:pPr>
            <a:r>
              <a:rPr lang="en-US" altLang="zh-CN"/>
              <a:t>    can eat </a:t>
            </a:r>
            <a:r>
              <a:rPr lang="en-US" altLang="zh-CN" i="1">
                <a:solidFill>
                  <a:srgbClr val="FF3300"/>
                </a:solidFill>
              </a:rPr>
              <a:t>outside</a:t>
            </a:r>
            <a:r>
              <a:rPr lang="en-US" altLang="zh-CN"/>
              <a:t>.</a:t>
            </a:r>
          </a:p>
          <a:p>
            <a:pPr>
              <a:lnSpc>
                <a:spcPct val="110000"/>
              </a:lnSpc>
            </a:pPr>
            <a:r>
              <a:rPr lang="en-US" altLang="zh-CN"/>
              <a:t>2. Mike is sitting </a:t>
            </a:r>
            <a:r>
              <a:rPr lang="en-US" altLang="zh-CN" i="1">
                <a:solidFill>
                  <a:srgbClr val="FF3300"/>
                </a:solidFill>
              </a:rPr>
              <a:t>outside</a:t>
            </a:r>
            <a:r>
              <a:rPr lang="en-US" altLang="zh-CN" i="1"/>
              <a:t> </a:t>
            </a:r>
            <a:r>
              <a:rPr lang="en-US" altLang="zh-CN"/>
              <a:t>the house.</a:t>
            </a:r>
          </a:p>
          <a:p>
            <a:pPr>
              <a:lnSpc>
                <a:spcPct val="110000"/>
              </a:lnSpc>
            </a:pPr>
            <a:r>
              <a:rPr lang="en-US" altLang="zh-CN">
                <a:solidFill>
                  <a:srgbClr val="0000FF"/>
                </a:solidFill>
              </a:rPr>
              <a:t>① </a:t>
            </a:r>
            <a:r>
              <a:rPr lang="zh-CN" altLang="en-US">
                <a:solidFill>
                  <a:srgbClr val="0000FF"/>
                </a:solidFill>
              </a:rPr>
              <a:t>作副词，意为“在外面，向外面”，</a:t>
            </a:r>
          </a:p>
          <a:p>
            <a:pPr>
              <a:lnSpc>
                <a:spcPct val="110000"/>
              </a:lnSpc>
            </a:pPr>
            <a:r>
              <a:rPr lang="zh-CN" altLang="en-US">
                <a:solidFill>
                  <a:srgbClr val="0000FF"/>
                </a:solidFill>
              </a:rPr>
              <a:t>常单独作状语。</a:t>
            </a:r>
            <a:r>
              <a:rPr lang="zh-CN" altLang="en-US"/>
              <a:t>如：</a:t>
            </a:r>
          </a:p>
          <a:p>
            <a:pPr>
              <a:lnSpc>
                <a:spcPct val="110000"/>
              </a:lnSpc>
            </a:pPr>
            <a:r>
              <a:rPr lang="en-US" altLang="zh-CN"/>
              <a:t>Please don’t look outside.</a:t>
            </a:r>
          </a:p>
          <a:p>
            <a:pPr>
              <a:lnSpc>
                <a:spcPct val="110000"/>
              </a:lnSpc>
            </a:pPr>
            <a:r>
              <a:rPr lang="en-US" altLang="zh-CN"/>
              <a:t>Look at the blackboard.</a:t>
            </a:r>
          </a:p>
        </p:txBody>
      </p:sp>
      <p:grpSp>
        <p:nvGrpSpPr>
          <p:cNvPr id="104453" name="Group 5"/>
          <p:cNvGrpSpPr>
            <a:grpSpLocks/>
          </p:cNvGrpSpPr>
          <p:nvPr/>
        </p:nvGrpSpPr>
        <p:grpSpPr bwMode="auto">
          <a:xfrm>
            <a:off x="3490913" y="260350"/>
            <a:ext cx="2376487" cy="720725"/>
            <a:chOff x="4014" y="300"/>
            <a:chExt cx="1497" cy="454"/>
          </a:xfrm>
        </p:grpSpPr>
        <p:pic>
          <p:nvPicPr>
            <p:cNvPr id="104454" name="Picture 6" descr="图片1trjhkyuikyu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4" y="300"/>
              <a:ext cx="1489" cy="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455" name="Text Box 7"/>
            <p:cNvSpPr txBox="1">
              <a:spLocks noChangeArrowheads="1"/>
            </p:cNvSpPr>
            <p:nvPr/>
          </p:nvSpPr>
          <p:spPr bwMode="auto">
            <a:xfrm>
              <a:off x="4150" y="300"/>
              <a:ext cx="1361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rgbClr val="009900"/>
                  </a:solidFill>
                  <a:latin typeface="Arial" pitchFamily="34" charset="0"/>
                </a:rPr>
                <a:t>词语链接</a:t>
              </a:r>
            </a:p>
          </p:txBody>
        </p:sp>
      </p:grp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44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44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44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044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6" name="Text Box 4"/>
          <p:cNvSpPr txBox="1">
            <a:spLocks noChangeArrowheads="1"/>
          </p:cNvSpPr>
          <p:nvPr/>
        </p:nvSpPr>
        <p:spPr bwMode="auto">
          <a:xfrm>
            <a:off x="323850" y="1412875"/>
            <a:ext cx="8569325" cy="223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15000"/>
              </a:spcBef>
            </a:pPr>
            <a:r>
              <a:rPr lang="en-US" altLang="zh-CN"/>
              <a:t>② </a:t>
            </a:r>
            <a:r>
              <a:rPr lang="zh-CN" altLang="en-US"/>
              <a:t>作介词，意为“在</a:t>
            </a:r>
            <a:r>
              <a:rPr lang="en-US" altLang="zh-CN"/>
              <a:t>……</a:t>
            </a:r>
            <a:r>
              <a:rPr lang="zh-CN" altLang="en-US"/>
              <a:t>的外面”，后跟</a:t>
            </a:r>
          </a:p>
          <a:p>
            <a:pPr>
              <a:lnSpc>
                <a:spcPct val="120000"/>
              </a:lnSpc>
              <a:spcBef>
                <a:spcPct val="15000"/>
              </a:spcBef>
            </a:pPr>
            <a:r>
              <a:rPr lang="zh-CN" altLang="en-US"/>
              <a:t>表示地点或处所的名词。如：</a:t>
            </a:r>
          </a:p>
          <a:p>
            <a:pPr>
              <a:lnSpc>
                <a:spcPct val="120000"/>
              </a:lnSpc>
              <a:spcBef>
                <a:spcPct val="15000"/>
              </a:spcBef>
            </a:pPr>
            <a:r>
              <a:rPr lang="en-US" altLang="zh-CN"/>
              <a:t>They often take a walk outside the school.</a:t>
            </a:r>
            <a:endParaRPr lang="zh-CN" altLang="en-US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ChangeArrowheads="1"/>
          </p:cNvSpPr>
          <p:nvPr/>
        </p:nvSpPr>
        <p:spPr bwMode="auto">
          <a:xfrm>
            <a:off x="323850" y="1989138"/>
            <a:ext cx="8569325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5200">
                <a:solidFill>
                  <a:srgbClr val="CC00FF"/>
                </a:solidFill>
                <a:latin typeface="Arial Black" pitchFamily="34" charset="0"/>
              </a:rPr>
              <a:t>Read the words and expressions loudly.</a:t>
            </a:r>
          </a:p>
        </p:txBody>
      </p:sp>
      <p:pic>
        <p:nvPicPr>
          <p:cNvPr id="148483" name="Picture 3" descr="Nonam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2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99088"/>
            <a:ext cx="2051050" cy="145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Text Box 2"/>
          <p:cNvSpPr txBox="1">
            <a:spLocks noChangeArrowheads="1"/>
          </p:cNvSpPr>
          <p:nvPr/>
        </p:nvSpPr>
        <p:spPr bwMode="auto">
          <a:xfrm>
            <a:off x="323850" y="333375"/>
            <a:ext cx="8569325" cy="593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15000"/>
              </a:spcBef>
            </a:pPr>
            <a:r>
              <a:rPr lang="en-US" altLang="zh-CN"/>
              <a:t>2. OK, so we </a:t>
            </a:r>
            <a:r>
              <a:rPr lang="en-US" altLang="zh-CN">
                <a:solidFill>
                  <a:srgbClr val="FF0000"/>
                </a:solidFill>
              </a:rPr>
              <a:t>must </a:t>
            </a:r>
            <a:r>
              <a:rPr lang="en-US" altLang="zh-CN"/>
              <a:t>be on time.</a:t>
            </a:r>
          </a:p>
          <a:p>
            <a:pPr>
              <a:lnSpc>
                <a:spcPct val="105000"/>
              </a:lnSpc>
              <a:spcBef>
                <a:spcPct val="15000"/>
              </a:spcBef>
            </a:pPr>
            <a:r>
              <a:rPr lang="zh-CN" altLang="en-US"/>
              <a:t>   对的，所以我们必须守时。</a:t>
            </a:r>
          </a:p>
          <a:p>
            <a:pPr>
              <a:lnSpc>
                <a:spcPct val="105000"/>
              </a:lnSpc>
              <a:spcBef>
                <a:spcPct val="15000"/>
              </a:spcBef>
            </a:pPr>
            <a:r>
              <a:rPr lang="en-US" altLang="zh-CN"/>
              <a:t> </a:t>
            </a:r>
            <a:r>
              <a:rPr lang="en-US" altLang="zh-CN">
                <a:solidFill>
                  <a:srgbClr val="0000FF"/>
                </a:solidFill>
              </a:rPr>
              <a:t>1)must</a:t>
            </a:r>
            <a:r>
              <a:rPr lang="zh-CN" altLang="en-US">
                <a:solidFill>
                  <a:srgbClr val="0000FF"/>
                </a:solidFill>
              </a:rPr>
              <a:t>作为情态动词，表示“必须”、“务</a:t>
            </a:r>
          </a:p>
          <a:p>
            <a:pPr>
              <a:lnSpc>
                <a:spcPct val="105000"/>
              </a:lnSpc>
              <a:spcBef>
                <a:spcPct val="15000"/>
              </a:spcBef>
            </a:pPr>
            <a:r>
              <a:rPr lang="zh-CN" altLang="en-US">
                <a:solidFill>
                  <a:srgbClr val="0000FF"/>
                </a:solidFill>
              </a:rPr>
              <a:t>    必”，有时还表示“一定”，起到加强语</a:t>
            </a:r>
          </a:p>
          <a:p>
            <a:pPr>
              <a:lnSpc>
                <a:spcPct val="105000"/>
              </a:lnSpc>
              <a:spcBef>
                <a:spcPct val="15000"/>
              </a:spcBef>
            </a:pPr>
            <a:r>
              <a:rPr lang="zh-CN" altLang="en-US">
                <a:solidFill>
                  <a:srgbClr val="0000FF"/>
                </a:solidFill>
              </a:rPr>
              <a:t>    气的作用。</a:t>
            </a:r>
            <a:r>
              <a:rPr lang="zh-CN" altLang="en-US"/>
              <a:t>如：</a:t>
            </a:r>
          </a:p>
          <a:p>
            <a:pPr>
              <a:lnSpc>
                <a:spcPct val="105000"/>
              </a:lnSpc>
              <a:spcBef>
                <a:spcPct val="15000"/>
              </a:spcBef>
            </a:pPr>
            <a:r>
              <a:rPr lang="zh-CN" altLang="en-US"/>
              <a:t>    </a:t>
            </a:r>
            <a:r>
              <a:rPr lang="en-US" altLang="zh-CN"/>
              <a:t>You </a:t>
            </a:r>
            <a:r>
              <a:rPr lang="en-US" altLang="zh-CN">
                <a:solidFill>
                  <a:srgbClr val="FF0000"/>
                </a:solidFill>
              </a:rPr>
              <a:t>must </a:t>
            </a:r>
            <a:r>
              <a:rPr lang="en-US" altLang="zh-CN"/>
              <a:t>come tomorrow.</a:t>
            </a:r>
          </a:p>
          <a:p>
            <a:pPr>
              <a:lnSpc>
                <a:spcPct val="105000"/>
              </a:lnSpc>
              <a:spcBef>
                <a:spcPct val="15000"/>
              </a:spcBef>
            </a:pPr>
            <a:r>
              <a:rPr lang="zh-CN" altLang="en-US"/>
              <a:t>    你</a:t>
            </a:r>
            <a:r>
              <a:rPr lang="en-US" altLang="zh-CN"/>
              <a:t>(</a:t>
            </a:r>
            <a:r>
              <a:rPr lang="zh-CN" altLang="en-US"/>
              <a:t>们</a:t>
            </a:r>
            <a:r>
              <a:rPr lang="en-US" altLang="zh-CN"/>
              <a:t>)</a:t>
            </a:r>
            <a:r>
              <a:rPr lang="zh-CN" altLang="en-US"/>
              <a:t>明天必须来。</a:t>
            </a:r>
          </a:p>
          <a:p>
            <a:pPr>
              <a:lnSpc>
                <a:spcPct val="105000"/>
              </a:lnSpc>
              <a:spcBef>
                <a:spcPct val="15000"/>
              </a:spcBef>
            </a:pPr>
            <a:r>
              <a:rPr lang="zh-CN" altLang="en-US"/>
              <a:t>    </a:t>
            </a:r>
            <a:r>
              <a:rPr lang="en-US" altLang="zh-CN"/>
              <a:t>She </a:t>
            </a:r>
            <a:r>
              <a:rPr lang="en-US" altLang="zh-CN">
                <a:solidFill>
                  <a:srgbClr val="FF0000"/>
                </a:solidFill>
              </a:rPr>
              <a:t>must</a:t>
            </a:r>
            <a:r>
              <a:rPr lang="en-US" altLang="zh-CN"/>
              <a:t> have this dictionary. </a:t>
            </a:r>
          </a:p>
          <a:p>
            <a:pPr>
              <a:lnSpc>
                <a:spcPct val="105000"/>
              </a:lnSpc>
              <a:spcBef>
                <a:spcPct val="15000"/>
              </a:spcBef>
            </a:pPr>
            <a:r>
              <a:rPr lang="zh-CN" altLang="en-US"/>
              <a:t>    她一定有这本字典。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0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00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00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00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00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00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007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00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007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Text Box 2"/>
          <p:cNvSpPr txBox="1">
            <a:spLocks noChangeArrowheads="1"/>
          </p:cNvSpPr>
          <p:nvPr/>
        </p:nvSpPr>
        <p:spPr bwMode="auto">
          <a:xfrm>
            <a:off x="250825" y="527050"/>
            <a:ext cx="8424863" cy="585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5000"/>
              </a:lnSpc>
            </a:pPr>
            <a:r>
              <a:rPr lang="en-US" altLang="zh-CN"/>
              <a:t>2) </a:t>
            </a:r>
            <a:r>
              <a:rPr lang="en-US" altLang="zh-CN">
                <a:solidFill>
                  <a:srgbClr val="0000FF"/>
                </a:solidFill>
              </a:rPr>
              <a:t>on time</a:t>
            </a:r>
            <a:r>
              <a:rPr lang="zh-CN" altLang="en-US">
                <a:solidFill>
                  <a:srgbClr val="0000FF"/>
                </a:solidFill>
              </a:rPr>
              <a:t>是一个固定介词短语，表示“按</a:t>
            </a:r>
          </a:p>
          <a:p>
            <a:pPr>
              <a:lnSpc>
                <a:spcPct val="105000"/>
              </a:lnSpc>
            </a:pPr>
            <a:r>
              <a:rPr lang="zh-CN" altLang="en-US">
                <a:solidFill>
                  <a:srgbClr val="0000FF"/>
                </a:solidFill>
              </a:rPr>
              <a:t>    时；准时”。</a:t>
            </a:r>
            <a:r>
              <a:rPr lang="zh-CN" altLang="en-US"/>
              <a:t>如：</a:t>
            </a:r>
          </a:p>
          <a:p>
            <a:pPr>
              <a:lnSpc>
                <a:spcPct val="105000"/>
              </a:lnSpc>
            </a:pPr>
            <a:r>
              <a:rPr lang="zh-CN" altLang="en-US"/>
              <a:t>   </a:t>
            </a:r>
            <a:r>
              <a:rPr lang="en-US" altLang="zh-CN"/>
              <a:t>We must get to school </a:t>
            </a:r>
            <a:r>
              <a:rPr lang="en-US" altLang="zh-CN">
                <a:solidFill>
                  <a:srgbClr val="FF0000"/>
                </a:solidFill>
              </a:rPr>
              <a:t>on time</a:t>
            </a:r>
            <a:r>
              <a:rPr lang="en-US" altLang="zh-CN"/>
              <a:t>.</a:t>
            </a:r>
          </a:p>
          <a:p>
            <a:pPr>
              <a:lnSpc>
                <a:spcPct val="105000"/>
              </a:lnSpc>
            </a:pPr>
            <a:r>
              <a:rPr lang="en-US" altLang="zh-CN"/>
              <a:t>   </a:t>
            </a:r>
            <a:r>
              <a:rPr lang="zh-CN" altLang="en-US"/>
              <a:t>我们必须按时到校。</a:t>
            </a:r>
          </a:p>
          <a:p>
            <a:pPr>
              <a:lnSpc>
                <a:spcPct val="105000"/>
              </a:lnSpc>
            </a:pPr>
            <a:r>
              <a:rPr lang="zh-CN" altLang="en-US"/>
              <a:t>   </a:t>
            </a:r>
            <a:r>
              <a:rPr lang="en-US" altLang="zh-CN"/>
              <a:t>Planes and trains don’t always arrive </a:t>
            </a:r>
            <a:r>
              <a:rPr lang="en-US" altLang="zh-CN">
                <a:solidFill>
                  <a:srgbClr val="FF0000"/>
                </a:solidFill>
              </a:rPr>
              <a:t>on </a:t>
            </a:r>
          </a:p>
          <a:p>
            <a:pPr>
              <a:lnSpc>
                <a:spcPct val="105000"/>
              </a:lnSpc>
            </a:pPr>
            <a:r>
              <a:rPr lang="en-US" altLang="zh-CN">
                <a:solidFill>
                  <a:srgbClr val="FF0000"/>
                </a:solidFill>
              </a:rPr>
              <a:t>   time</a:t>
            </a:r>
            <a:r>
              <a:rPr lang="en-US" altLang="zh-CN"/>
              <a:t>.</a:t>
            </a:r>
          </a:p>
          <a:p>
            <a:pPr>
              <a:lnSpc>
                <a:spcPct val="105000"/>
              </a:lnSpc>
            </a:pPr>
            <a:r>
              <a:rPr lang="en-US" altLang="zh-CN"/>
              <a:t>   </a:t>
            </a:r>
            <a:r>
              <a:rPr lang="zh-CN" altLang="en-US"/>
              <a:t>火车、飞机并不总是准点到达。</a:t>
            </a:r>
          </a:p>
          <a:p>
            <a:pPr>
              <a:lnSpc>
                <a:spcPct val="105000"/>
              </a:lnSpc>
            </a:pPr>
            <a:r>
              <a:rPr lang="en-US" altLang="zh-CN"/>
              <a:t>3) </a:t>
            </a:r>
            <a:r>
              <a:rPr lang="zh-CN" altLang="en-US">
                <a:solidFill>
                  <a:srgbClr val="0000FF"/>
                </a:solidFill>
              </a:rPr>
              <a:t>系动词</a:t>
            </a:r>
            <a:r>
              <a:rPr lang="en-US" altLang="zh-CN">
                <a:solidFill>
                  <a:srgbClr val="0000FF"/>
                </a:solidFill>
              </a:rPr>
              <a:t>be</a:t>
            </a:r>
            <a:r>
              <a:rPr lang="zh-CN" altLang="en-US">
                <a:solidFill>
                  <a:srgbClr val="0000FF"/>
                </a:solidFill>
              </a:rPr>
              <a:t>与形容词或介词短语联用，</a:t>
            </a:r>
          </a:p>
          <a:p>
            <a:pPr>
              <a:lnSpc>
                <a:spcPct val="105000"/>
              </a:lnSpc>
            </a:pPr>
            <a:r>
              <a:rPr lang="zh-CN" altLang="en-US">
                <a:solidFill>
                  <a:srgbClr val="0000FF"/>
                </a:solidFill>
              </a:rPr>
              <a:t>    是英语一种常见的语句结构，表示某种</a:t>
            </a:r>
          </a:p>
          <a:p>
            <a:pPr>
              <a:lnSpc>
                <a:spcPct val="105000"/>
              </a:lnSpc>
            </a:pPr>
            <a:r>
              <a:rPr lang="zh-CN" altLang="en-US">
                <a:solidFill>
                  <a:srgbClr val="0000FF"/>
                </a:solidFill>
              </a:rPr>
              <a:t>    状态。</a:t>
            </a:r>
            <a:r>
              <a:rPr lang="zh-CN" altLang="en-US"/>
              <a:t>如：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2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02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027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027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027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027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027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027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027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027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Text Box 2"/>
          <p:cNvSpPr txBox="1">
            <a:spLocks noChangeArrowheads="1"/>
          </p:cNvSpPr>
          <p:nvPr/>
        </p:nvSpPr>
        <p:spPr bwMode="auto">
          <a:xfrm>
            <a:off x="323850" y="333375"/>
            <a:ext cx="8424863" cy="614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/>
              <a:t>    be quiet  </a:t>
            </a:r>
            <a:r>
              <a:rPr lang="zh-CN" altLang="en-US"/>
              <a:t>保持安静；</a:t>
            </a:r>
            <a:r>
              <a:rPr lang="en-US" altLang="zh-CN"/>
              <a:t>be strict  </a:t>
            </a:r>
            <a:r>
              <a:rPr lang="zh-CN" altLang="en-US"/>
              <a:t>要求严格</a:t>
            </a:r>
          </a:p>
          <a:p>
            <a:pPr>
              <a:lnSpc>
                <a:spcPct val="110000"/>
              </a:lnSpc>
            </a:pPr>
            <a:r>
              <a:rPr lang="zh-CN" altLang="en-US"/>
              <a:t>    </a:t>
            </a:r>
            <a:r>
              <a:rPr lang="en-US" altLang="zh-CN"/>
              <a:t>be on time  </a:t>
            </a:r>
            <a:r>
              <a:rPr lang="zh-CN" altLang="en-US"/>
              <a:t>守时； </a:t>
            </a:r>
            <a:r>
              <a:rPr lang="en-US" altLang="zh-CN"/>
              <a:t>be at work  </a:t>
            </a:r>
            <a:r>
              <a:rPr lang="zh-CN" altLang="en-US"/>
              <a:t>在上班</a:t>
            </a:r>
          </a:p>
          <a:p>
            <a:pPr>
              <a:lnSpc>
                <a:spcPct val="110000"/>
              </a:lnSpc>
            </a:pPr>
            <a:r>
              <a:rPr lang="zh-CN" altLang="en-US"/>
              <a:t>   </a:t>
            </a:r>
            <a:r>
              <a:rPr lang="zh-CN" altLang="en-US">
                <a:solidFill>
                  <a:srgbClr val="0000FF"/>
                </a:solidFill>
              </a:rPr>
              <a:t>这种用法中，动词</a:t>
            </a:r>
            <a:r>
              <a:rPr lang="en-US" altLang="zh-CN">
                <a:solidFill>
                  <a:srgbClr val="0000FF"/>
                </a:solidFill>
              </a:rPr>
              <a:t>be</a:t>
            </a:r>
            <a:r>
              <a:rPr lang="zh-CN" altLang="en-US">
                <a:solidFill>
                  <a:srgbClr val="0000FF"/>
                </a:solidFill>
              </a:rPr>
              <a:t>主要承担着连系句</a:t>
            </a:r>
          </a:p>
          <a:p>
            <a:pPr>
              <a:lnSpc>
                <a:spcPct val="110000"/>
              </a:lnSpc>
            </a:pPr>
            <a:r>
              <a:rPr lang="zh-CN" altLang="en-US">
                <a:solidFill>
                  <a:srgbClr val="0000FF"/>
                </a:solidFill>
              </a:rPr>
              <a:t>   子的语法功能，其后的形容词或介词短</a:t>
            </a:r>
          </a:p>
          <a:p>
            <a:pPr>
              <a:lnSpc>
                <a:spcPct val="110000"/>
              </a:lnSpc>
            </a:pPr>
            <a:r>
              <a:rPr lang="zh-CN" altLang="en-US">
                <a:solidFill>
                  <a:srgbClr val="0000FF"/>
                </a:solidFill>
              </a:rPr>
              <a:t>   语则起着表意的作用。</a:t>
            </a:r>
            <a:r>
              <a:rPr lang="zh-CN" altLang="en-US"/>
              <a:t>如：</a:t>
            </a:r>
          </a:p>
          <a:p>
            <a:pPr>
              <a:lnSpc>
                <a:spcPct val="110000"/>
              </a:lnSpc>
            </a:pPr>
            <a:r>
              <a:rPr lang="zh-CN" altLang="en-US"/>
              <a:t>   </a:t>
            </a:r>
            <a:r>
              <a:rPr lang="en-US" altLang="zh-CN"/>
              <a:t>you mustn’t </a:t>
            </a:r>
            <a:r>
              <a:rPr lang="en-US" altLang="zh-CN">
                <a:solidFill>
                  <a:srgbClr val="FF0000"/>
                </a:solidFill>
              </a:rPr>
              <a:t>be noisy</a:t>
            </a:r>
            <a:r>
              <a:rPr lang="en-US" altLang="zh-CN"/>
              <a:t>, children. </a:t>
            </a:r>
          </a:p>
          <a:p>
            <a:pPr>
              <a:lnSpc>
                <a:spcPct val="110000"/>
              </a:lnSpc>
            </a:pPr>
            <a:r>
              <a:rPr lang="en-US" altLang="zh-CN"/>
              <a:t>   </a:t>
            </a:r>
            <a:r>
              <a:rPr lang="zh-CN" altLang="en-US"/>
              <a:t>孩子们，你们一定不可喧闹。</a:t>
            </a:r>
          </a:p>
          <a:p>
            <a:pPr>
              <a:lnSpc>
                <a:spcPct val="110000"/>
              </a:lnSpc>
            </a:pPr>
            <a:r>
              <a:rPr lang="zh-CN" altLang="en-US"/>
              <a:t>   </a:t>
            </a:r>
            <a:r>
              <a:rPr lang="en-US" altLang="zh-CN"/>
              <a:t>At this time of the day, children </a:t>
            </a:r>
            <a:r>
              <a:rPr lang="en-US" altLang="zh-CN">
                <a:solidFill>
                  <a:srgbClr val="FF0000"/>
                </a:solidFill>
              </a:rPr>
              <a:t>are at </a:t>
            </a:r>
          </a:p>
          <a:p>
            <a:pPr>
              <a:lnSpc>
                <a:spcPct val="110000"/>
              </a:lnSpc>
            </a:pPr>
            <a:r>
              <a:rPr lang="en-US" altLang="zh-CN">
                <a:solidFill>
                  <a:srgbClr val="FF0000"/>
                </a:solidFill>
              </a:rPr>
              <a:t>   school</a:t>
            </a:r>
            <a:r>
              <a:rPr lang="en-US" altLang="zh-CN"/>
              <a:t>.  </a:t>
            </a:r>
            <a:r>
              <a:rPr lang="zh-CN" altLang="en-US"/>
              <a:t>一天中的这个时候，孩子们在</a:t>
            </a:r>
          </a:p>
          <a:p>
            <a:pPr>
              <a:lnSpc>
                <a:spcPct val="110000"/>
              </a:lnSpc>
            </a:pPr>
            <a:r>
              <a:rPr lang="zh-CN" altLang="en-US"/>
              <a:t>   学校上课呢。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4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04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04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048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048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048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048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048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836613"/>
            <a:ext cx="8207375" cy="5256212"/>
          </a:xfrm>
        </p:spPr>
        <p:txBody>
          <a:bodyPr/>
          <a:lstStyle/>
          <a:p>
            <a:pPr marL="630238" indent="-630238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/>
              <a:t>3.</a:t>
            </a:r>
            <a:r>
              <a:rPr lang="en-US" altLang="zh-CN">
                <a:solidFill>
                  <a:srgbClr val="FF0000"/>
                </a:solidFill>
              </a:rPr>
              <a:t> hear, listen</a:t>
            </a:r>
            <a:r>
              <a:rPr lang="zh-CN" altLang="en-US"/>
              <a:t>和</a:t>
            </a:r>
            <a:r>
              <a:rPr lang="en-US" altLang="zh-CN">
                <a:solidFill>
                  <a:srgbClr val="FF0000"/>
                </a:solidFill>
              </a:rPr>
              <a:t>sound</a:t>
            </a:r>
            <a:r>
              <a:rPr lang="zh-CN" altLang="en-US"/>
              <a:t>都有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听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的意思</a:t>
            </a:r>
            <a:r>
              <a:rPr lang="en-US" altLang="zh-CN"/>
              <a:t>,</a:t>
            </a:r>
          </a:p>
          <a:p>
            <a:pPr marL="630238" indent="-630238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/>
              <a:t>但三者是有区别的。</a:t>
            </a:r>
          </a:p>
          <a:p>
            <a:pPr marL="630238" indent="-630238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/>
              <a:t>1)</a:t>
            </a:r>
            <a:r>
              <a:rPr lang="en-US" altLang="zh-CN">
                <a:solidFill>
                  <a:srgbClr val="FF0000"/>
                </a:solidFill>
              </a:rPr>
              <a:t> hear </a:t>
            </a:r>
            <a:r>
              <a:rPr lang="en-US" altLang="zh-CN">
                <a:latin typeface="Arial"/>
              </a:rPr>
              <a:t>“</a:t>
            </a:r>
            <a:r>
              <a:rPr lang="zh-CN" altLang="en-US"/>
              <a:t>听说</a:t>
            </a:r>
            <a:r>
              <a:rPr lang="zh-CN" altLang="en-US">
                <a:latin typeface="Arial"/>
              </a:rPr>
              <a:t>”</a:t>
            </a:r>
            <a:r>
              <a:rPr lang="en-US" altLang="zh-CN"/>
              <a:t>, </a:t>
            </a:r>
            <a:r>
              <a:rPr lang="zh-CN" altLang="en-US"/>
              <a:t>侧重于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听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的内容。</a:t>
            </a:r>
          </a:p>
          <a:p>
            <a:pPr marL="630238" indent="-630238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/>
              <a:t>I</a:t>
            </a:r>
            <a:r>
              <a:rPr lang="en-US" altLang="zh-CN">
                <a:latin typeface="Arial"/>
              </a:rPr>
              <a:t>’</a:t>
            </a:r>
            <a:r>
              <a:rPr lang="en-US" altLang="zh-CN"/>
              <a:t>m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sorry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to</a:t>
            </a:r>
            <a:r>
              <a:rPr lang="en-US" altLang="zh-CN"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hear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/>
              <a:t>that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you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are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ill.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   </a:t>
            </a:r>
          </a:p>
          <a:p>
            <a:pPr marL="630238" indent="-630238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/>
              <a:t>听说你生病了</a:t>
            </a:r>
            <a:r>
              <a:rPr lang="en-US" altLang="zh-CN"/>
              <a:t>, </a:t>
            </a:r>
            <a:r>
              <a:rPr lang="zh-CN" altLang="en-US"/>
              <a:t>我很难过。</a:t>
            </a:r>
          </a:p>
          <a:p>
            <a:pPr marL="630238" indent="-630238">
              <a:lnSpc>
                <a:spcPct val="110000"/>
              </a:lnSpc>
              <a:buFontTx/>
              <a:buNone/>
            </a:pPr>
            <a:r>
              <a:rPr lang="en-US" altLang="zh-CN"/>
              <a:t>I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never</a:t>
            </a:r>
            <a:r>
              <a:rPr lang="en-US" altLang="zh-CN"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heard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such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an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interesting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story. </a:t>
            </a:r>
          </a:p>
          <a:p>
            <a:pPr marL="630238" indent="-630238">
              <a:lnSpc>
                <a:spcPct val="110000"/>
              </a:lnSpc>
              <a:buFontTx/>
              <a:buNone/>
            </a:pPr>
            <a:r>
              <a:rPr lang="zh-CN" altLang="en-US"/>
              <a:t>我从来没听过这么有趣的一个故事。    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539750" y="836613"/>
            <a:ext cx="807561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539750" y="549275"/>
            <a:ext cx="7991475" cy="577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/>
              <a:t>2) </a:t>
            </a:r>
            <a:r>
              <a:rPr lang="en-US" altLang="zh-CN">
                <a:solidFill>
                  <a:srgbClr val="FF0000"/>
                </a:solidFill>
              </a:rPr>
              <a:t>listen</a:t>
            </a:r>
            <a:r>
              <a:rPr lang="en-US" altLang="zh-CN"/>
              <a:t>“</a:t>
            </a:r>
            <a:r>
              <a:rPr lang="zh-CN" altLang="en-US"/>
              <a:t>听”侧重于“听”这一动作。</a:t>
            </a:r>
            <a:r>
              <a:rPr lang="en-US" altLang="zh-CN">
                <a:solidFill>
                  <a:srgbClr val="FF0000"/>
                </a:solidFill>
              </a:rPr>
              <a:t>Listen to</a:t>
            </a:r>
            <a:r>
              <a:rPr lang="en-US" altLang="zh-CN"/>
              <a:t> me carefully.                     </a:t>
            </a:r>
          </a:p>
          <a:p>
            <a:pPr>
              <a:lnSpc>
                <a:spcPct val="115000"/>
              </a:lnSpc>
            </a:pPr>
            <a:r>
              <a:rPr lang="zh-CN" altLang="en-US"/>
              <a:t>认真听我说。</a:t>
            </a:r>
          </a:p>
          <a:p>
            <a:pPr>
              <a:lnSpc>
                <a:spcPct val="115000"/>
              </a:lnSpc>
            </a:pPr>
            <a:r>
              <a:rPr lang="en-US" altLang="zh-CN"/>
              <a:t>The children like to </a:t>
            </a:r>
            <a:r>
              <a:rPr lang="en-US" altLang="zh-CN">
                <a:solidFill>
                  <a:srgbClr val="FF0000"/>
                </a:solidFill>
              </a:rPr>
              <a:t>listen to</a:t>
            </a:r>
            <a:r>
              <a:rPr lang="en-US" altLang="zh-CN"/>
              <a:t> music. </a:t>
            </a:r>
            <a:r>
              <a:rPr lang="zh-CN" altLang="en-US"/>
              <a:t>孩子们喜欢听音乐。</a:t>
            </a:r>
          </a:p>
          <a:p>
            <a:pPr>
              <a:lnSpc>
                <a:spcPct val="115000"/>
              </a:lnSpc>
            </a:pPr>
            <a:r>
              <a:rPr lang="en-US" altLang="zh-CN"/>
              <a:t>3) </a:t>
            </a:r>
            <a:r>
              <a:rPr lang="en-US" altLang="zh-CN">
                <a:solidFill>
                  <a:srgbClr val="FF0000"/>
                </a:solidFill>
              </a:rPr>
              <a:t>sound</a:t>
            </a:r>
            <a:r>
              <a:rPr lang="en-US" altLang="zh-CN"/>
              <a:t>“</a:t>
            </a:r>
            <a:r>
              <a:rPr lang="zh-CN" altLang="en-US"/>
              <a:t>听起来”</a:t>
            </a:r>
            <a:r>
              <a:rPr lang="en-US" altLang="zh-CN"/>
              <a:t>,</a:t>
            </a:r>
            <a:r>
              <a:rPr lang="zh-CN" altLang="en-US"/>
              <a:t>它是系动词</a:t>
            </a:r>
            <a:r>
              <a:rPr lang="en-US" altLang="zh-CN"/>
              <a:t>, </a:t>
            </a:r>
            <a:r>
              <a:rPr lang="zh-CN" altLang="en-US"/>
              <a:t>后面接形容词等。</a:t>
            </a:r>
          </a:p>
          <a:p>
            <a:pPr>
              <a:lnSpc>
                <a:spcPct val="115000"/>
              </a:lnSpc>
            </a:pPr>
            <a:r>
              <a:rPr lang="en-US" altLang="zh-CN"/>
              <a:t>That </a:t>
            </a:r>
            <a:r>
              <a:rPr lang="en-US" altLang="zh-CN">
                <a:solidFill>
                  <a:srgbClr val="FF0000"/>
                </a:solidFill>
              </a:rPr>
              <a:t>sounds </a:t>
            </a:r>
            <a:r>
              <a:rPr lang="en-US" altLang="zh-CN"/>
              <a:t>great. </a:t>
            </a:r>
            <a:r>
              <a:rPr lang="zh-CN" altLang="en-US"/>
              <a:t>那听起来真不错。</a:t>
            </a:r>
          </a:p>
          <a:p>
            <a:pPr>
              <a:lnSpc>
                <a:spcPct val="115000"/>
              </a:lnSpc>
            </a:pPr>
            <a:r>
              <a:rPr lang="zh-CN" altLang="en-US"/>
              <a:t> </a:t>
            </a:r>
            <a:r>
              <a:rPr lang="en-US" altLang="zh-CN"/>
              <a:t>It </a:t>
            </a:r>
            <a:r>
              <a:rPr lang="en-US" altLang="zh-CN">
                <a:solidFill>
                  <a:srgbClr val="FF0000"/>
                </a:solidFill>
              </a:rPr>
              <a:t>sounds</a:t>
            </a:r>
            <a:r>
              <a:rPr lang="en-US" altLang="zh-CN"/>
              <a:t> like fun.  </a:t>
            </a:r>
            <a:r>
              <a:rPr lang="zh-CN" altLang="en-US"/>
              <a:t>听起来挺有趣。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317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611188" y="908050"/>
            <a:ext cx="8064500" cy="5216525"/>
          </a:xfrm>
        </p:spPr>
        <p:txBody>
          <a:bodyPr/>
          <a:lstStyle/>
          <a:p>
            <a:pPr marL="495300" indent="-4953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/>
              <a:t>4.</a:t>
            </a:r>
            <a:r>
              <a:rPr lang="en-US" altLang="zh-CN">
                <a:solidFill>
                  <a:srgbClr val="FF0000"/>
                </a:solidFill>
              </a:rPr>
              <a:t> arrive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late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for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zh-CN" altLang="en-US"/>
              <a:t>与</a:t>
            </a:r>
            <a:r>
              <a:rPr lang="en-US" altLang="zh-CN">
                <a:solidFill>
                  <a:srgbClr val="FF0000"/>
                </a:solidFill>
              </a:rPr>
              <a:t>be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late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for</a:t>
            </a:r>
            <a:r>
              <a:rPr lang="en-US" altLang="zh-CN">
                <a:latin typeface="Arial"/>
              </a:rPr>
              <a:t> </a:t>
            </a:r>
            <a:r>
              <a:rPr lang="zh-CN" altLang="en-US"/>
              <a:t>意思相近</a:t>
            </a:r>
            <a:r>
              <a:rPr lang="en-US" altLang="zh-CN"/>
              <a:t>, </a:t>
            </a:r>
          </a:p>
          <a:p>
            <a:pPr marL="495300" indent="-4953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/>
              <a:t>都表示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迟到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。</a:t>
            </a:r>
            <a:endParaRPr lang="en-US" altLang="zh-CN"/>
          </a:p>
          <a:p>
            <a:pPr marL="495300" indent="-4953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FF0000"/>
                </a:solidFill>
              </a:rPr>
              <a:t>Don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’</a:t>
            </a:r>
            <a:r>
              <a:rPr lang="en-US" altLang="zh-CN">
                <a:solidFill>
                  <a:srgbClr val="FF0000"/>
                </a:solidFill>
              </a:rPr>
              <a:t>t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arrive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/be late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for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school.        </a:t>
            </a:r>
          </a:p>
          <a:p>
            <a:pPr marL="495300" indent="-4953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/>
              <a:t>上学别迟到。</a:t>
            </a:r>
          </a:p>
          <a:p>
            <a:pPr marL="495300" indent="-4953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/>
              <a:t>I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arrived/</a:t>
            </a:r>
            <a:r>
              <a:rPr lang="en-US" altLang="zh-CN">
                <a:solidFill>
                  <a:srgbClr val="FF0000"/>
                </a:solidFill>
              </a:rPr>
              <a:t>was late for </a:t>
            </a:r>
            <a:r>
              <a:rPr lang="en-US" altLang="zh-CN"/>
              <a:t>the meeting </a:t>
            </a:r>
          </a:p>
          <a:p>
            <a:pPr marL="495300" indent="-4953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/>
              <a:t>yesterday. </a:t>
            </a:r>
          </a:p>
          <a:p>
            <a:pPr marL="495300" indent="-4953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/>
              <a:t>我昨天开会迟到了。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765175"/>
            <a:ext cx="8207375" cy="5256213"/>
          </a:xfrm>
        </p:spPr>
        <p:txBody>
          <a:bodyPr/>
          <a:lstStyle/>
          <a:p>
            <a:pPr marL="685800" indent="-685800">
              <a:lnSpc>
                <a:spcPct val="130000"/>
              </a:lnSpc>
              <a:spcBef>
                <a:spcPct val="0"/>
              </a:spcBef>
              <a:buFontTx/>
              <a:buNone/>
              <a:tabLst>
                <a:tab pos="630238" algn="l"/>
              </a:tabLst>
            </a:pPr>
            <a:r>
              <a:rPr lang="en-US" altLang="zh-CN"/>
              <a:t>5. </a:t>
            </a:r>
            <a:r>
              <a:rPr lang="zh-CN" altLang="en-US"/>
              <a:t>情态动词</a:t>
            </a:r>
            <a:r>
              <a:rPr lang="en-US" altLang="zh-CN">
                <a:solidFill>
                  <a:srgbClr val="FF0000"/>
                </a:solidFill>
              </a:rPr>
              <a:t>have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to</a:t>
            </a:r>
            <a:r>
              <a:rPr lang="en-US" altLang="zh-CN">
                <a:latin typeface="Arial"/>
              </a:rPr>
              <a:t> </a:t>
            </a:r>
            <a:r>
              <a:rPr lang="zh-CN" altLang="en-US"/>
              <a:t>的用法</a:t>
            </a:r>
            <a:r>
              <a:rPr lang="en-US" altLang="zh-CN"/>
              <a:t>:</a:t>
            </a:r>
          </a:p>
          <a:p>
            <a:pPr marL="685800" indent="-685800">
              <a:lnSpc>
                <a:spcPct val="130000"/>
              </a:lnSpc>
              <a:spcBef>
                <a:spcPct val="0"/>
              </a:spcBef>
              <a:buFontTx/>
              <a:buNone/>
              <a:tabLst>
                <a:tab pos="630238" algn="l"/>
              </a:tabLst>
            </a:pPr>
            <a:r>
              <a:rPr lang="zh-CN" altLang="en-US"/>
              <a:t>意思是</a:t>
            </a:r>
            <a:r>
              <a:rPr lang="zh-CN" altLang="en-US">
                <a:latin typeface="Arial"/>
              </a:rPr>
              <a:t>“</a:t>
            </a:r>
            <a:r>
              <a:rPr lang="zh-CN" altLang="en-US">
                <a:solidFill>
                  <a:srgbClr val="3333FF"/>
                </a:solidFill>
              </a:rPr>
              <a:t>必须、不得不</a:t>
            </a:r>
            <a:r>
              <a:rPr lang="zh-CN" altLang="en-US">
                <a:latin typeface="Arial"/>
              </a:rPr>
              <a:t>”</a:t>
            </a:r>
            <a:r>
              <a:rPr lang="en-US" altLang="zh-CN"/>
              <a:t>,</a:t>
            </a:r>
            <a:r>
              <a:rPr lang="zh-CN" altLang="en-US"/>
              <a:t>它侧重于客观上</a:t>
            </a:r>
          </a:p>
          <a:p>
            <a:pPr marL="685800" indent="-685800">
              <a:lnSpc>
                <a:spcPct val="130000"/>
              </a:lnSpc>
              <a:spcBef>
                <a:spcPct val="0"/>
              </a:spcBef>
              <a:buFontTx/>
              <a:buNone/>
              <a:tabLst>
                <a:tab pos="630238" algn="l"/>
              </a:tabLst>
            </a:pPr>
            <a:r>
              <a:rPr lang="zh-CN" altLang="en-US"/>
              <a:t>的必要和外界的权威。</a:t>
            </a:r>
          </a:p>
          <a:p>
            <a:pPr marL="685800" indent="-685800">
              <a:lnSpc>
                <a:spcPct val="130000"/>
              </a:lnSpc>
              <a:spcBef>
                <a:spcPct val="0"/>
              </a:spcBef>
              <a:buFontTx/>
              <a:buNone/>
              <a:tabLst>
                <a:tab pos="630238" algn="l"/>
              </a:tabLst>
            </a:pPr>
            <a:r>
              <a:rPr lang="en-US" altLang="zh-CN"/>
              <a:t>1) </a:t>
            </a:r>
            <a:r>
              <a:rPr lang="zh-CN" altLang="en-US"/>
              <a:t>结构</a:t>
            </a:r>
            <a:r>
              <a:rPr lang="en-US" altLang="zh-CN"/>
              <a:t>:</a:t>
            </a:r>
            <a:r>
              <a:rPr lang="zh-CN" altLang="en-US">
                <a:solidFill>
                  <a:srgbClr val="3333FF"/>
                </a:solidFill>
              </a:rPr>
              <a:t>主语＋</a:t>
            </a:r>
            <a:r>
              <a:rPr lang="en-US" altLang="zh-CN">
                <a:solidFill>
                  <a:srgbClr val="FF0066"/>
                </a:solidFill>
              </a:rPr>
              <a:t>have</a:t>
            </a:r>
            <a:r>
              <a:rPr lang="en-US" altLang="zh-CN">
                <a:solidFill>
                  <a:srgbClr val="FF0066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66"/>
                </a:solidFill>
              </a:rPr>
              <a:t>to</a:t>
            </a:r>
            <a:r>
              <a:rPr lang="zh-CN" altLang="en-US">
                <a:solidFill>
                  <a:srgbClr val="3333FF"/>
                </a:solidFill>
              </a:rPr>
              <a:t>＋动词原形＋其他</a:t>
            </a:r>
            <a:r>
              <a:rPr lang="zh-CN" altLang="en-US"/>
              <a:t> </a:t>
            </a:r>
          </a:p>
          <a:p>
            <a:pPr marL="685800" indent="-685800">
              <a:lnSpc>
                <a:spcPct val="130000"/>
              </a:lnSpc>
              <a:spcBef>
                <a:spcPct val="0"/>
              </a:spcBef>
              <a:buFontTx/>
              <a:buNone/>
              <a:tabLst>
                <a:tab pos="630238" algn="l"/>
              </a:tabLst>
            </a:pPr>
            <a:r>
              <a:rPr lang="en-US" altLang="zh-CN"/>
              <a:t>(</a:t>
            </a:r>
            <a:r>
              <a:rPr lang="zh-CN" altLang="en-US"/>
              <a:t>一般现在时</a:t>
            </a:r>
            <a:r>
              <a:rPr lang="en-US" altLang="zh-CN"/>
              <a:t>,</a:t>
            </a:r>
            <a:r>
              <a:rPr lang="zh-CN" altLang="en-US"/>
              <a:t>主语是第三人称单数时</a:t>
            </a:r>
            <a:r>
              <a:rPr lang="en-US" altLang="zh-CN"/>
              <a:t>, </a:t>
            </a:r>
            <a:r>
              <a:rPr lang="zh-CN" altLang="en-US"/>
              <a:t>用</a:t>
            </a:r>
          </a:p>
          <a:p>
            <a:pPr marL="685800" indent="-685800">
              <a:lnSpc>
                <a:spcPct val="130000"/>
              </a:lnSpc>
              <a:spcBef>
                <a:spcPct val="0"/>
              </a:spcBef>
              <a:buFontTx/>
              <a:buNone/>
              <a:tabLst>
                <a:tab pos="630238" algn="l"/>
              </a:tabLst>
            </a:pPr>
            <a:r>
              <a:rPr lang="en-US" altLang="zh-CN">
                <a:solidFill>
                  <a:srgbClr val="FF0000"/>
                </a:solidFill>
              </a:rPr>
              <a:t>has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to</a:t>
            </a:r>
            <a:r>
              <a:rPr lang="en-US" altLang="zh-CN"/>
              <a:t>;</a:t>
            </a:r>
            <a:r>
              <a:rPr lang="zh-CN" altLang="en-US"/>
              <a:t>句子是过去时</a:t>
            </a:r>
            <a:r>
              <a:rPr lang="en-US" altLang="zh-CN"/>
              <a:t>, </a:t>
            </a:r>
            <a:r>
              <a:rPr lang="zh-CN" altLang="en-US"/>
              <a:t>用</a:t>
            </a:r>
            <a:r>
              <a:rPr lang="en-US" altLang="zh-CN">
                <a:solidFill>
                  <a:srgbClr val="FF0000"/>
                </a:solidFill>
              </a:rPr>
              <a:t>had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to</a:t>
            </a:r>
            <a:r>
              <a:rPr lang="en-US" altLang="zh-CN"/>
              <a:t>)	</a:t>
            </a:r>
            <a:r>
              <a:rPr lang="zh-CN" altLang="en-US"/>
              <a:t>如：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9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9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3" grpId="0" uiExpand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9" name="Rectangle 1027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1092200"/>
            <a:ext cx="8388350" cy="4641850"/>
          </a:xfrm>
        </p:spPr>
        <p:txBody>
          <a:bodyPr/>
          <a:lstStyle/>
          <a:p>
            <a:pPr marL="0" indent="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/>
              <a:t>We</a:t>
            </a:r>
            <a:r>
              <a:rPr lang="en-US" altLang="zh-CN"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have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to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wear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sneakers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for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gym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class.                                                   </a:t>
            </a:r>
            <a:r>
              <a:rPr lang="zh-CN" altLang="en-US"/>
              <a:t>在体育课上</a:t>
            </a:r>
            <a:r>
              <a:rPr lang="en-US" altLang="zh-CN"/>
              <a:t>,</a:t>
            </a:r>
            <a:r>
              <a:rPr lang="zh-CN" altLang="en-US"/>
              <a:t>我们必须穿运动鞋。</a:t>
            </a:r>
          </a:p>
          <a:p>
            <a:pPr marL="0" indent="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/>
              <a:t>Tom</a:t>
            </a:r>
            <a:r>
              <a:rPr lang="en-US" altLang="zh-CN"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has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to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/>
              <a:t>practice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the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guitar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every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day.</a:t>
            </a:r>
            <a:r>
              <a:rPr lang="en-US" altLang="zh-CN">
                <a:latin typeface="Arial"/>
              </a:rPr>
              <a:t> </a:t>
            </a:r>
            <a:r>
              <a:rPr lang="zh-CN" altLang="en-US"/>
              <a:t>汤姆每天必须练习弹吉它。</a:t>
            </a:r>
          </a:p>
          <a:p>
            <a:pPr marL="0" indent="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/>
              <a:t>I</a:t>
            </a:r>
            <a:r>
              <a:rPr lang="en-US" altLang="zh-CN"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had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to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/>
              <a:t>get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up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at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5:00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am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last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Monday.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 </a:t>
            </a:r>
            <a:r>
              <a:rPr lang="zh-CN" altLang="en-US"/>
              <a:t>上周一我不得不早上</a:t>
            </a:r>
            <a:r>
              <a:rPr lang="en-US" altLang="zh-CN"/>
              <a:t>5</a:t>
            </a:r>
            <a:r>
              <a:rPr lang="zh-CN" altLang="en-US"/>
              <a:t>点起床。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78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78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78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1" name="Rectangle 1027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333375"/>
            <a:ext cx="8208963" cy="6119813"/>
          </a:xfrm>
        </p:spPr>
        <p:txBody>
          <a:bodyPr/>
          <a:lstStyle/>
          <a:p>
            <a:pPr marL="674688" indent="-674688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/>
              <a:t>2) </a:t>
            </a:r>
            <a:r>
              <a:rPr lang="zh-CN" altLang="en-US">
                <a:solidFill>
                  <a:srgbClr val="3333FF"/>
                </a:solidFill>
              </a:rPr>
              <a:t>否定形式</a:t>
            </a:r>
            <a:r>
              <a:rPr lang="en-US" altLang="zh-CN"/>
              <a:t>:</a:t>
            </a:r>
            <a:r>
              <a:rPr lang="zh-CN" altLang="en-US"/>
              <a:t>主语＋</a:t>
            </a:r>
            <a:r>
              <a:rPr lang="en-US" altLang="zh-CN">
                <a:solidFill>
                  <a:srgbClr val="FF0000"/>
                </a:solidFill>
              </a:rPr>
              <a:t>don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’</a:t>
            </a:r>
            <a:r>
              <a:rPr lang="en-US" altLang="zh-CN">
                <a:solidFill>
                  <a:srgbClr val="FF0000"/>
                </a:solidFill>
              </a:rPr>
              <a:t>t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have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to</a:t>
            </a:r>
            <a:r>
              <a:rPr lang="zh-CN" altLang="en-US"/>
              <a:t>＋动</a:t>
            </a:r>
          </a:p>
          <a:p>
            <a:pPr marL="674688" indent="-674688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/>
              <a:t>词原形＋其他 </a:t>
            </a:r>
            <a:r>
              <a:rPr lang="en-US" altLang="zh-CN"/>
              <a:t>(</a:t>
            </a:r>
            <a:r>
              <a:rPr lang="zh-CN" altLang="en-US"/>
              <a:t>一般现在时</a:t>
            </a:r>
            <a:r>
              <a:rPr lang="en-US" altLang="zh-CN"/>
              <a:t>,</a:t>
            </a:r>
            <a:r>
              <a:rPr lang="zh-CN" altLang="en-US"/>
              <a:t>主语是第</a:t>
            </a:r>
          </a:p>
          <a:p>
            <a:pPr marL="674688" indent="-674688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/>
              <a:t>三人称单数时</a:t>
            </a:r>
            <a:r>
              <a:rPr lang="en-US" altLang="zh-CN"/>
              <a:t>, </a:t>
            </a:r>
            <a:r>
              <a:rPr lang="zh-CN" altLang="en-US"/>
              <a:t>用</a:t>
            </a:r>
            <a:r>
              <a:rPr lang="en-US" altLang="zh-CN">
                <a:solidFill>
                  <a:srgbClr val="FF0000"/>
                </a:solidFill>
              </a:rPr>
              <a:t>doesn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’</a:t>
            </a:r>
            <a:r>
              <a:rPr lang="en-US" altLang="zh-CN">
                <a:solidFill>
                  <a:srgbClr val="FF0000"/>
                </a:solidFill>
              </a:rPr>
              <a:t>t have to;</a:t>
            </a:r>
            <a:r>
              <a:rPr lang="en-US" altLang="zh-CN">
                <a:latin typeface="Arial"/>
              </a:rPr>
              <a:t> </a:t>
            </a:r>
            <a:r>
              <a:rPr lang="zh-CN" altLang="en-US"/>
              <a:t>句子</a:t>
            </a:r>
          </a:p>
          <a:p>
            <a:pPr marL="674688" indent="-674688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/>
              <a:t>是过去时</a:t>
            </a:r>
            <a:r>
              <a:rPr lang="en-US" altLang="zh-CN"/>
              <a:t>, </a:t>
            </a:r>
            <a:r>
              <a:rPr lang="zh-CN" altLang="en-US"/>
              <a:t>用</a:t>
            </a:r>
            <a:r>
              <a:rPr lang="en-US" altLang="zh-CN">
                <a:solidFill>
                  <a:srgbClr val="FF0000"/>
                </a:solidFill>
              </a:rPr>
              <a:t>didn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’</a:t>
            </a:r>
            <a:r>
              <a:rPr lang="en-US" altLang="zh-CN">
                <a:solidFill>
                  <a:srgbClr val="FF0000"/>
                </a:solidFill>
              </a:rPr>
              <a:t>t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have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to</a:t>
            </a:r>
            <a:r>
              <a:rPr lang="en-US" altLang="zh-CN"/>
              <a:t>) </a:t>
            </a:r>
            <a:r>
              <a:rPr lang="zh-CN" altLang="en-US"/>
              <a:t>如</a:t>
            </a:r>
            <a:r>
              <a:rPr lang="en-US" altLang="zh-CN"/>
              <a:t>:</a:t>
            </a:r>
          </a:p>
          <a:p>
            <a:pPr marL="674688" indent="-674688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/>
              <a:t>Nick</a:t>
            </a:r>
            <a:r>
              <a:rPr lang="en-US" altLang="zh-CN"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doesn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’</a:t>
            </a:r>
            <a:r>
              <a:rPr lang="en-US" altLang="zh-CN">
                <a:solidFill>
                  <a:srgbClr val="FF0000"/>
                </a:solidFill>
              </a:rPr>
              <a:t>t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have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to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wear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a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uniform.    </a:t>
            </a:r>
          </a:p>
          <a:p>
            <a:pPr marL="674688" indent="-674688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/>
              <a:t>尼克不必穿制服。</a:t>
            </a:r>
          </a:p>
          <a:p>
            <a:pPr marL="674688" indent="-674688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/>
              <a:t>We</a:t>
            </a:r>
            <a:r>
              <a:rPr lang="en-US" altLang="zh-CN"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didn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’</a:t>
            </a:r>
            <a:r>
              <a:rPr lang="en-US" altLang="zh-CN">
                <a:solidFill>
                  <a:srgbClr val="FF0000"/>
                </a:solidFill>
              </a:rPr>
              <a:t>t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have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to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/>
              <a:t>do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our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homework </a:t>
            </a:r>
          </a:p>
          <a:p>
            <a:pPr marL="674688" indent="-674688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/>
              <a:t>at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once.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                                                </a:t>
            </a:r>
          </a:p>
          <a:p>
            <a:pPr marL="674688" indent="-674688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/>
              <a:t>我们不必马上完成作业。</a:t>
            </a:r>
            <a:endParaRPr lang="en-US" altLang="zh-CN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1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1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1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1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81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1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1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1" grpId="0" uiExpand="1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9" name="Rectangle 1027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765175"/>
            <a:ext cx="8207375" cy="5329238"/>
          </a:xfrm>
        </p:spPr>
        <p:txBody>
          <a:bodyPr/>
          <a:lstStyle/>
          <a:p>
            <a:pPr marL="658813" indent="-658813">
              <a:spcBef>
                <a:spcPct val="0"/>
              </a:spcBef>
              <a:buFontTx/>
              <a:buNone/>
            </a:pPr>
            <a:r>
              <a:rPr lang="en-US" altLang="zh-CN"/>
              <a:t>3) </a:t>
            </a:r>
            <a:r>
              <a:rPr lang="zh-CN" altLang="en-US">
                <a:solidFill>
                  <a:srgbClr val="3333FF"/>
                </a:solidFill>
              </a:rPr>
              <a:t>疑问句</a:t>
            </a:r>
            <a:r>
              <a:rPr lang="en-US" altLang="zh-CN">
                <a:solidFill>
                  <a:srgbClr val="3333FF"/>
                </a:solidFill>
              </a:rPr>
              <a:t>: </a:t>
            </a:r>
          </a:p>
          <a:p>
            <a:pPr marL="658813" indent="-658813"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FF0000"/>
                </a:solidFill>
              </a:rPr>
              <a:t>Do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(Does</a:t>
            </a:r>
            <a:r>
              <a:rPr lang="zh-CN" altLang="en-US">
                <a:solidFill>
                  <a:srgbClr val="FF0000"/>
                </a:solidFill>
              </a:rPr>
              <a:t>或</a:t>
            </a:r>
            <a:r>
              <a:rPr lang="en-US" altLang="zh-CN">
                <a:solidFill>
                  <a:srgbClr val="FF0000"/>
                </a:solidFill>
              </a:rPr>
              <a:t>Did) </a:t>
            </a:r>
            <a:r>
              <a:rPr lang="zh-CN" altLang="en-US"/>
              <a:t>＋主语＋</a:t>
            </a:r>
            <a:r>
              <a:rPr lang="en-US" altLang="zh-CN">
                <a:solidFill>
                  <a:srgbClr val="FF0000"/>
                </a:solidFill>
              </a:rPr>
              <a:t>have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to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zh-CN" altLang="en-US"/>
              <a:t>＋动词</a:t>
            </a:r>
          </a:p>
          <a:p>
            <a:pPr marL="658813" indent="-658813">
              <a:spcBef>
                <a:spcPct val="0"/>
              </a:spcBef>
              <a:buFontTx/>
              <a:buNone/>
            </a:pPr>
            <a:r>
              <a:rPr lang="zh-CN" altLang="en-US"/>
              <a:t>原形＋其他     如：</a:t>
            </a:r>
          </a:p>
          <a:p>
            <a:pPr marL="658813" indent="-658813"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FF0000"/>
                </a:solidFill>
              </a:rPr>
              <a:t>Do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you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have</a:t>
            </a:r>
            <a:r>
              <a:rPr lang="en-US" altLang="zh-CN">
                <a:solidFill>
                  <a:srgbClr val="FF0000"/>
                </a:solidFill>
                <a:latin typeface="Arial"/>
              </a:rPr>
              <a:t> </a:t>
            </a:r>
            <a:r>
              <a:rPr lang="en-US" altLang="zh-CN">
                <a:solidFill>
                  <a:srgbClr val="FF0000"/>
                </a:solidFill>
              </a:rPr>
              <a:t>to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stay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at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home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on</a:t>
            </a:r>
            <a:r>
              <a:rPr lang="en-US" altLang="zh-CN">
                <a:latin typeface="Arial"/>
              </a:rPr>
              <a:t> </a:t>
            </a:r>
            <a:endParaRPr lang="en-US" altLang="zh-CN"/>
          </a:p>
          <a:p>
            <a:pPr marL="658813" indent="-658813">
              <a:spcBef>
                <a:spcPct val="0"/>
              </a:spcBef>
              <a:buFontTx/>
              <a:buNone/>
            </a:pPr>
            <a:r>
              <a:rPr lang="en-US" altLang="zh-CN"/>
              <a:t>weekends?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     </a:t>
            </a:r>
          </a:p>
          <a:p>
            <a:pPr marL="658813" indent="-658813">
              <a:spcBef>
                <a:spcPct val="0"/>
              </a:spcBef>
              <a:buFontTx/>
              <a:buNone/>
            </a:pPr>
            <a:r>
              <a:rPr lang="zh-CN" altLang="en-US"/>
              <a:t>周末你必须呆在家里吗</a:t>
            </a:r>
            <a:r>
              <a:rPr lang="en-US" altLang="zh-CN"/>
              <a:t>? </a:t>
            </a:r>
          </a:p>
          <a:p>
            <a:pPr marL="658813" indent="-658813">
              <a:spcBef>
                <a:spcPct val="0"/>
              </a:spcBef>
              <a:buFontTx/>
              <a:buNone/>
            </a:pPr>
            <a:r>
              <a:rPr lang="en-US" altLang="zh-CN"/>
              <a:t>Yes,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I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do.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/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No,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I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don</a:t>
            </a:r>
            <a:r>
              <a:rPr lang="en-US" altLang="zh-CN">
                <a:latin typeface="Arial"/>
              </a:rPr>
              <a:t>’</a:t>
            </a:r>
            <a:r>
              <a:rPr lang="en-US" altLang="zh-CN"/>
              <a:t>t.</a:t>
            </a:r>
            <a:r>
              <a:rPr lang="en-US" altLang="zh-CN">
                <a:latin typeface="Arial"/>
              </a:rPr>
              <a:t> </a:t>
            </a:r>
            <a:r>
              <a:rPr lang="en-US" altLang="zh-CN"/>
              <a:t>                        </a:t>
            </a:r>
          </a:p>
          <a:p>
            <a:pPr marL="658813" indent="-658813">
              <a:spcBef>
                <a:spcPct val="0"/>
              </a:spcBef>
              <a:buFontTx/>
              <a:buNone/>
            </a:pPr>
            <a:r>
              <a:rPr lang="zh-CN" altLang="en-US"/>
              <a:t>是的</a:t>
            </a:r>
            <a:r>
              <a:rPr lang="en-US" altLang="zh-CN"/>
              <a:t>, </a:t>
            </a:r>
            <a:r>
              <a:rPr lang="zh-CN" altLang="en-US"/>
              <a:t>我必须。     不</a:t>
            </a:r>
            <a:r>
              <a:rPr lang="en-US" altLang="zh-CN"/>
              <a:t>, </a:t>
            </a:r>
            <a:r>
              <a:rPr lang="zh-CN" altLang="en-US"/>
              <a:t>我不必。 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3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3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3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3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3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3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3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1042988" y="1125538"/>
            <a:ext cx="2708275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>
                <a:solidFill>
                  <a:srgbClr val="0000FF"/>
                </a:solidFill>
              </a:rPr>
              <a:t>rule</a:t>
            </a:r>
          </a:p>
          <a:p>
            <a:pPr algn="r"/>
            <a:r>
              <a:rPr lang="en-US" altLang="zh-CN">
                <a:solidFill>
                  <a:srgbClr val="0000FF"/>
                </a:solidFill>
              </a:rPr>
              <a:t>arrive</a:t>
            </a:r>
          </a:p>
          <a:p>
            <a:pPr algn="r"/>
            <a:r>
              <a:rPr lang="en-US" altLang="zh-CN">
                <a:solidFill>
                  <a:srgbClr val="0000FF"/>
                </a:solidFill>
              </a:rPr>
              <a:t>(be) on time</a:t>
            </a:r>
          </a:p>
          <a:p>
            <a:pPr algn="r"/>
            <a:r>
              <a:rPr lang="en-US" altLang="zh-CN">
                <a:solidFill>
                  <a:srgbClr val="0000FF"/>
                </a:solidFill>
              </a:rPr>
              <a:t>hallway</a:t>
            </a:r>
          </a:p>
          <a:p>
            <a:pPr algn="r"/>
            <a:r>
              <a:rPr lang="en-US" altLang="zh-CN">
                <a:solidFill>
                  <a:srgbClr val="0000FF"/>
                </a:solidFill>
              </a:rPr>
              <a:t>hall</a:t>
            </a:r>
          </a:p>
          <a:p>
            <a:pPr algn="r"/>
            <a:r>
              <a:rPr lang="en-US" altLang="zh-CN">
                <a:solidFill>
                  <a:srgbClr val="0000FF"/>
                </a:solidFill>
              </a:rPr>
              <a:t>dining</a:t>
            </a:r>
          </a:p>
          <a:p>
            <a:pPr algn="r"/>
            <a:r>
              <a:rPr lang="en-US" altLang="zh-CN">
                <a:solidFill>
                  <a:srgbClr val="0000FF"/>
                </a:solidFill>
              </a:rPr>
              <a:t>listen </a:t>
            </a:r>
          </a:p>
          <a:p>
            <a:pPr algn="r"/>
            <a:r>
              <a:rPr lang="en-US" altLang="zh-CN">
                <a:solidFill>
                  <a:srgbClr val="0000FF"/>
                </a:solidFill>
              </a:rPr>
              <a:t>listen to…</a:t>
            </a:r>
          </a:p>
          <a:p>
            <a:pPr algn="r"/>
            <a:r>
              <a:rPr lang="en-US" altLang="zh-CN">
                <a:solidFill>
                  <a:srgbClr val="0000FF"/>
                </a:solidFill>
              </a:rPr>
              <a:t>fight</a:t>
            </a: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3679825" y="1127125"/>
            <a:ext cx="4203700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i="1">
                <a:solidFill>
                  <a:srgbClr val="FF0000"/>
                </a:solidFill>
              </a:rPr>
              <a:t>n.</a:t>
            </a:r>
            <a:r>
              <a:rPr lang="en-US" altLang="zh-CN"/>
              <a:t> </a:t>
            </a:r>
            <a:r>
              <a:rPr lang="zh-CN" altLang="en-US"/>
              <a:t>规则；规章</a:t>
            </a:r>
            <a:endParaRPr lang="en-US" altLang="zh-CN"/>
          </a:p>
          <a:p>
            <a:r>
              <a:rPr lang="en-US" altLang="zh-CN" i="1">
                <a:solidFill>
                  <a:srgbClr val="FF0000"/>
                </a:solidFill>
              </a:rPr>
              <a:t>v.</a:t>
            </a:r>
            <a:r>
              <a:rPr lang="en-US" altLang="zh-CN"/>
              <a:t> </a:t>
            </a:r>
            <a:r>
              <a:rPr lang="zh-CN" altLang="en-US"/>
              <a:t>到达</a:t>
            </a:r>
          </a:p>
          <a:p>
            <a:r>
              <a:rPr lang="zh-CN" altLang="en-US"/>
              <a:t>准时</a:t>
            </a:r>
          </a:p>
          <a:p>
            <a:r>
              <a:rPr lang="en-US" altLang="zh-CN" i="1">
                <a:solidFill>
                  <a:srgbClr val="FF0000"/>
                </a:solidFill>
              </a:rPr>
              <a:t>n.</a:t>
            </a:r>
            <a:r>
              <a:rPr lang="en-US" altLang="zh-CN"/>
              <a:t> </a:t>
            </a:r>
            <a:r>
              <a:rPr lang="zh-CN" altLang="en-US"/>
              <a:t>走廊</a:t>
            </a:r>
            <a:r>
              <a:rPr lang="en-US" altLang="zh-CN"/>
              <a:t>; </a:t>
            </a:r>
            <a:r>
              <a:rPr lang="zh-CN" altLang="en-US"/>
              <a:t>过道</a:t>
            </a:r>
          </a:p>
          <a:p>
            <a:r>
              <a:rPr lang="en-US" altLang="zh-CN" i="1">
                <a:solidFill>
                  <a:srgbClr val="FF0000"/>
                </a:solidFill>
              </a:rPr>
              <a:t>n.</a:t>
            </a:r>
            <a:r>
              <a:rPr lang="en-US" altLang="zh-CN"/>
              <a:t> </a:t>
            </a:r>
            <a:r>
              <a:rPr lang="zh-CN" altLang="en-US"/>
              <a:t>大厅；礼堂</a:t>
            </a:r>
          </a:p>
          <a:p>
            <a:r>
              <a:rPr lang="en-US" altLang="zh-CN" i="1">
                <a:solidFill>
                  <a:srgbClr val="FF0000"/>
                </a:solidFill>
              </a:rPr>
              <a:t>n.</a:t>
            </a:r>
            <a:r>
              <a:rPr lang="en-US" altLang="zh-CN"/>
              <a:t> </a:t>
            </a:r>
            <a:r>
              <a:rPr lang="en-US" altLang="zh-CN" i="1"/>
              <a:t>hall </a:t>
            </a:r>
            <a:r>
              <a:rPr lang="zh-CN" altLang="en-US"/>
              <a:t>餐厅</a:t>
            </a:r>
          </a:p>
          <a:p>
            <a:r>
              <a:rPr lang="en-US" altLang="zh-CN" i="1">
                <a:solidFill>
                  <a:srgbClr val="FF0000"/>
                </a:solidFill>
              </a:rPr>
              <a:t>v.</a:t>
            </a:r>
            <a:r>
              <a:rPr lang="en-US" altLang="zh-CN"/>
              <a:t> </a:t>
            </a:r>
            <a:r>
              <a:rPr lang="zh-CN" altLang="en-US"/>
              <a:t>听；倾听</a:t>
            </a:r>
          </a:p>
          <a:p>
            <a:r>
              <a:rPr lang="zh-CN" altLang="en-US"/>
              <a:t>听</a:t>
            </a:r>
            <a:r>
              <a:rPr lang="en-US" altLang="zh-CN"/>
              <a:t>……</a:t>
            </a:r>
          </a:p>
          <a:p>
            <a:r>
              <a:rPr lang="en-US" altLang="zh-CN" i="1">
                <a:solidFill>
                  <a:srgbClr val="FF0000"/>
                </a:solidFill>
              </a:rPr>
              <a:t>v.&amp;n.</a:t>
            </a:r>
            <a:r>
              <a:rPr lang="en-US" altLang="zh-CN"/>
              <a:t> </a:t>
            </a:r>
            <a:r>
              <a:rPr lang="zh-CN" altLang="en-US"/>
              <a:t>打架；战斗</a:t>
            </a:r>
          </a:p>
        </p:txBody>
      </p:sp>
      <p:grpSp>
        <p:nvGrpSpPr>
          <p:cNvPr id="53255" name="Group 7"/>
          <p:cNvGrpSpPr>
            <a:grpSpLocks/>
          </p:cNvGrpSpPr>
          <p:nvPr/>
        </p:nvGrpSpPr>
        <p:grpSpPr bwMode="auto">
          <a:xfrm>
            <a:off x="1187450" y="404813"/>
            <a:ext cx="6480175" cy="765175"/>
            <a:chOff x="1066" y="391"/>
            <a:chExt cx="4082" cy="482"/>
          </a:xfrm>
        </p:grpSpPr>
        <p:pic>
          <p:nvPicPr>
            <p:cNvPr id="181251" name="Picture 3" descr="BAN_22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" y="391"/>
              <a:ext cx="4082" cy="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257" name="Text Box 9"/>
            <p:cNvSpPr txBox="1">
              <a:spLocks noChangeArrowheads="1"/>
            </p:cNvSpPr>
            <p:nvPr/>
          </p:nvSpPr>
          <p:spPr bwMode="auto">
            <a:xfrm>
              <a:off x="1700" y="441"/>
              <a:ext cx="3085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CC00CC"/>
                  </a:solidFill>
                </a:rPr>
                <a:t>Words and expressions</a:t>
              </a:r>
            </a:p>
          </p:txBody>
        </p:sp>
      </p:grp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532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532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532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532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532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532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532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7" name="Rectangle 3"/>
          <p:cNvSpPr>
            <a:spLocks noChangeArrowheads="1"/>
          </p:cNvSpPr>
          <p:nvPr/>
        </p:nvSpPr>
        <p:spPr bwMode="auto">
          <a:xfrm>
            <a:off x="684213" y="1651000"/>
            <a:ext cx="7777162" cy="451485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/>
              <a:t>- What are the rules</a:t>
            </a:r>
            <a:r>
              <a:rPr lang="en-US" altLang="zh-CN">
                <a:solidFill>
                  <a:srgbClr val="3333FF"/>
                </a:solidFill>
              </a:rPr>
              <a:t> at</a:t>
            </a:r>
            <a:r>
              <a:rPr lang="en-US" altLang="zh-CN"/>
              <a:t> your school?</a:t>
            </a:r>
          </a:p>
          <a:p>
            <a:pPr>
              <a:lnSpc>
                <a:spcPct val="115000"/>
              </a:lnSpc>
            </a:pPr>
            <a:r>
              <a:rPr lang="en-US" altLang="zh-CN"/>
              <a:t>- </a:t>
            </a:r>
            <a:r>
              <a:rPr lang="en-US" altLang="zh-CN">
                <a:solidFill>
                  <a:srgbClr val="FF3300"/>
                </a:solidFill>
              </a:rPr>
              <a:t>Don’t</a:t>
            </a:r>
            <a:r>
              <a:rPr lang="en-US" altLang="zh-CN"/>
              <a:t> </a:t>
            </a:r>
            <a:r>
              <a:rPr lang="en-US" altLang="zh-CN">
                <a:solidFill>
                  <a:srgbClr val="0000FF"/>
                </a:solidFill>
              </a:rPr>
              <a:t>run in the hallways</a:t>
            </a:r>
            <a:r>
              <a:rPr lang="en-US" altLang="zh-CN"/>
              <a:t> and don’t  </a:t>
            </a:r>
          </a:p>
          <a:p>
            <a:pPr>
              <a:lnSpc>
                <a:spcPct val="115000"/>
              </a:lnSpc>
            </a:pPr>
            <a:r>
              <a:rPr lang="en-US" altLang="zh-CN"/>
              <a:t>  </a:t>
            </a:r>
            <a:r>
              <a:rPr lang="en-US" altLang="zh-CN">
                <a:solidFill>
                  <a:srgbClr val="0000FF"/>
                </a:solidFill>
              </a:rPr>
              <a:t>arrive late for class</a:t>
            </a:r>
            <a:r>
              <a:rPr lang="en-US" altLang="zh-CN"/>
              <a:t>.</a:t>
            </a:r>
          </a:p>
          <a:p>
            <a:pPr>
              <a:lnSpc>
                <a:spcPct val="115000"/>
              </a:lnSpc>
              <a:buFontTx/>
              <a:buChar char="-"/>
            </a:pPr>
            <a:r>
              <a:rPr lang="en-US" altLang="zh-CN"/>
              <a:t> </a:t>
            </a:r>
            <a:r>
              <a:rPr lang="en-US" altLang="zh-CN">
                <a:solidFill>
                  <a:srgbClr val="FF3300"/>
                </a:solidFill>
              </a:rPr>
              <a:t>Don’t </a:t>
            </a:r>
            <a:r>
              <a:rPr lang="en-US" altLang="zh-CN">
                <a:solidFill>
                  <a:srgbClr val="0000FF"/>
                </a:solidFill>
              </a:rPr>
              <a:t>listen to music</a:t>
            </a:r>
            <a:r>
              <a:rPr lang="en-US" altLang="zh-CN"/>
              <a:t> in the </a:t>
            </a:r>
          </a:p>
          <a:p>
            <a:pPr>
              <a:lnSpc>
                <a:spcPct val="115000"/>
              </a:lnSpc>
            </a:pPr>
            <a:r>
              <a:rPr lang="en-US" altLang="zh-CN"/>
              <a:t>   classrooms.</a:t>
            </a:r>
          </a:p>
          <a:p>
            <a:pPr>
              <a:lnSpc>
                <a:spcPct val="115000"/>
              </a:lnSpc>
              <a:buFontTx/>
              <a:buChar char="-"/>
            </a:pPr>
            <a:r>
              <a:rPr lang="en-US" altLang="zh-CN"/>
              <a:t> </a:t>
            </a:r>
            <a:r>
              <a:rPr lang="en-US" altLang="zh-CN">
                <a:solidFill>
                  <a:srgbClr val="FF3300"/>
                </a:solidFill>
              </a:rPr>
              <a:t>What are the rules?</a:t>
            </a:r>
          </a:p>
          <a:p>
            <a:pPr>
              <a:lnSpc>
                <a:spcPct val="115000"/>
              </a:lnSpc>
              <a:buFontTx/>
              <a:buChar char="-"/>
            </a:pPr>
            <a:r>
              <a:rPr lang="en-US" altLang="zh-CN"/>
              <a:t> Well, we </a:t>
            </a:r>
            <a:r>
              <a:rPr lang="en-US" altLang="zh-CN">
                <a:solidFill>
                  <a:srgbClr val="0000FF"/>
                </a:solidFill>
              </a:rPr>
              <a:t>can’t eat</a:t>
            </a:r>
            <a:r>
              <a:rPr lang="en-US" altLang="zh-CN"/>
              <a:t> in the classroom. </a:t>
            </a: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4860925" y="763588"/>
            <a:ext cx="3200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3333FF"/>
                </a:solidFill>
                <a:latin typeface="Arial" pitchFamily="34" charset="0"/>
              </a:rPr>
              <a:t>课时重点回顾</a:t>
            </a:r>
          </a:p>
        </p:txBody>
      </p:sp>
      <p:sp>
        <p:nvSpPr>
          <p:cNvPr id="59398" name="WordArt 6"/>
          <p:cNvSpPr>
            <a:spLocks noChangeArrowheads="1" noChangeShapeType="1" noTextEdit="1"/>
          </p:cNvSpPr>
          <p:nvPr/>
        </p:nvSpPr>
        <p:spPr bwMode="auto">
          <a:xfrm>
            <a:off x="1116013" y="692150"/>
            <a:ext cx="331311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Review</a:t>
            </a:r>
            <a:endParaRPr lang="zh-CN" altLang="en-US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250825" y="333375"/>
            <a:ext cx="8424863" cy="613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685800" indent="-6858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1143000" indent="-6858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600200" indent="-6858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2057400" indent="-6858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514600" indent="-6858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971800" indent="-6858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429000" indent="-6858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886200" indent="-6858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343400" indent="-6858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3333FF"/>
                </a:solidFill>
              </a:rPr>
              <a:t>根据汉语提示填入恰当的单词。</a:t>
            </a:r>
          </a:p>
          <a:p>
            <a:pPr eaLnBrk="1" hangingPunct="1"/>
            <a:r>
              <a:rPr lang="en-US" altLang="zh-CN"/>
              <a:t>1. Rose and Lisa are reading in the   </a:t>
            </a:r>
          </a:p>
          <a:p>
            <a:pPr eaLnBrk="1" hangingPunct="1"/>
            <a:r>
              <a:rPr lang="en-US" altLang="zh-CN"/>
              <a:t>     _________(</a:t>
            </a:r>
            <a:r>
              <a:rPr lang="zh-CN" altLang="en-US"/>
              <a:t>教室</a:t>
            </a:r>
            <a:r>
              <a:rPr lang="en-US" altLang="zh-CN"/>
              <a:t>).</a:t>
            </a:r>
          </a:p>
          <a:p>
            <a:pPr eaLnBrk="1" hangingPunct="1"/>
            <a:r>
              <a:rPr lang="en-US" altLang="zh-CN"/>
              <a:t>2. There are lots of _______(</a:t>
            </a:r>
            <a:r>
              <a:rPr lang="zh-CN" altLang="en-US"/>
              <a:t>规则</a:t>
            </a:r>
            <a:r>
              <a:rPr lang="en-US" altLang="zh-CN"/>
              <a:t>) in </a:t>
            </a:r>
          </a:p>
          <a:p>
            <a:pPr eaLnBrk="1" hangingPunct="1"/>
            <a:r>
              <a:rPr lang="en-US" altLang="zh-CN"/>
              <a:t>    Alan’s school.</a:t>
            </a:r>
          </a:p>
          <a:p>
            <a:pPr eaLnBrk="1" hangingPunct="1"/>
            <a:r>
              <a:rPr lang="en-US" altLang="zh-CN"/>
              <a:t>3. John often ________(</a:t>
            </a:r>
            <a:r>
              <a:rPr lang="zh-CN" altLang="en-US"/>
              <a:t>打架</a:t>
            </a:r>
            <a:r>
              <a:rPr lang="en-US" altLang="zh-CN"/>
              <a:t>) with his </a:t>
            </a:r>
          </a:p>
          <a:p>
            <a:pPr eaLnBrk="1" hangingPunct="1"/>
            <a:r>
              <a:rPr lang="en-US" altLang="zh-CN"/>
              <a:t>    brother because of little things.</a:t>
            </a:r>
          </a:p>
          <a:p>
            <a:pPr eaLnBrk="1" hangingPunct="1"/>
            <a:r>
              <a:rPr lang="en-US" altLang="zh-CN"/>
              <a:t>4. There is a big dining ______ (</a:t>
            </a:r>
            <a:r>
              <a:rPr lang="zh-CN" altLang="en-US"/>
              <a:t>大厅</a:t>
            </a:r>
            <a:r>
              <a:rPr lang="en-US" altLang="zh-CN"/>
              <a:t>) in </a:t>
            </a:r>
          </a:p>
          <a:p>
            <a:pPr eaLnBrk="1" hangingPunct="1"/>
            <a:r>
              <a:rPr lang="en-US" altLang="zh-CN"/>
              <a:t>    our school, and we eat lunch there.</a:t>
            </a:r>
          </a:p>
          <a:p>
            <a:pPr eaLnBrk="1" hangingPunct="1"/>
            <a:r>
              <a:rPr lang="en-US" altLang="zh-CN"/>
              <a:t>5. It’s raining ________(</a:t>
            </a:r>
            <a:r>
              <a:rPr lang="zh-CN" altLang="en-US"/>
              <a:t>在外面</a:t>
            </a:r>
            <a:r>
              <a:rPr lang="en-US" altLang="zh-CN"/>
              <a:t>). Just stay </a:t>
            </a:r>
          </a:p>
          <a:p>
            <a:pPr eaLnBrk="1" hangingPunct="1"/>
            <a:r>
              <a:rPr lang="en-US" altLang="zh-CN"/>
              <a:t>    at home.</a:t>
            </a:r>
          </a:p>
        </p:txBody>
      </p:sp>
      <p:sp>
        <p:nvSpPr>
          <p:cNvPr id="107526" name="Rectangle 6"/>
          <p:cNvSpPr>
            <a:spLocks noChangeArrowheads="1"/>
          </p:cNvSpPr>
          <p:nvPr/>
        </p:nvSpPr>
        <p:spPr bwMode="auto">
          <a:xfrm>
            <a:off x="776288" y="1412875"/>
            <a:ext cx="2139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3300"/>
                </a:solidFill>
              </a:rPr>
              <a:t>classroom</a:t>
            </a:r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107527" name="Rectangle 7"/>
          <p:cNvSpPr>
            <a:spLocks noChangeArrowheads="1"/>
          </p:cNvSpPr>
          <p:nvPr/>
        </p:nvSpPr>
        <p:spPr bwMode="auto">
          <a:xfrm>
            <a:off x="4356100" y="1916113"/>
            <a:ext cx="1149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3300"/>
                </a:solidFill>
              </a:rPr>
              <a:t>rules</a:t>
            </a:r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107528" name="Rectangle 8"/>
          <p:cNvSpPr>
            <a:spLocks noChangeArrowheads="1"/>
          </p:cNvSpPr>
          <p:nvPr/>
        </p:nvSpPr>
        <p:spPr bwMode="auto">
          <a:xfrm>
            <a:off x="3203575" y="2997200"/>
            <a:ext cx="1276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3300"/>
                </a:solidFill>
              </a:rPr>
              <a:t>fights</a:t>
            </a:r>
          </a:p>
        </p:txBody>
      </p:sp>
      <p:sp>
        <p:nvSpPr>
          <p:cNvPr id="107529" name="Rectangle 9"/>
          <p:cNvSpPr>
            <a:spLocks noChangeArrowheads="1"/>
          </p:cNvSpPr>
          <p:nvPr/>
        </p:nvSpPr>
        <p:spPr bwMode="auto">
          <a:xfrm>
            <a:off x="5148263" y="4149725"/>
            <a:ext cx="920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3300"/>
                </a:solidFill>
              </a:rPr>
              <a:t>hall</a:t>
            </a:r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107530" name="Rectangle 10"/>
          <p:cNvSpPr>
            <a:spLocks noChangeArrowheads="1"/>
          </p:cNvSpPr>
          <p:nvPr/>
        </p:nvSpPr>
        <p:spPr bwMode="auto">
          <a:xfrm>
            <a:off x="3203575" y="5229225"/>
            <a:ext cx="1581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3300"/>
                </a:solidFill>
              </a:rPr>
              <a:t>outside</a:t>
            </a:r>
            <a:endParaRPr lang="zh-CN" altLang="en-US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7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7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6" grpId="0"/>
      <p:bldP spid="107527" grpId="0"/>
      <p:bldP spid="107528" grpId="0"/>
      <p:bldP spid="107529" grpId="0"/>
      <p:bldP spid="107530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2" name="Text Box 4"/>
          <p:cNvSpPr txBox="1">
            <a:spLocks noChangeArrowheads="1"/>
          </p:cNvSpPr>
          <p:nvPr/>
        </p:nvSpPr>
        <p:spPr bwMode="auto">
          <a:xfrm>
            <a:off x="323850" y="188913"/>
            <a:ext cx="8569325" cy="614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685800" indent="-6858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1143000" indent="-6858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600200" indent="-6858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2057400" indent="-6858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514600" indent="-6858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971800" indent="-6858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429000" indent="-6858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886200" indent="-6858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343400" indent="-6858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>
                <a:solidFill>
                  <a:srgbClr val="0000FF"/>
                </a:solidFill>
              </a:rPr>
              <a:t>按要求改写句子，每空一词。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/>
              <a:t>1. Paul has to eat outside. 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/>
              <a:t>    (</a:t>
            </a:r>
            <a:r>
              <a:rPr lang="zh-CN" altLang="en-US"/>
              <a:t>改为一般疑问句</a:t>
            </a:r>
            <a:r>
              <a:rPr lang="en-US" altLang="zh-CN"/>
              <a:t>)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/>
              <a:t>     _____ Paul _____ ___ eat outside?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/>
              <a:t>2. They can wear hats in the hall. 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/>
              <a:t>     (</a:t>
            </a:r>
            <a:r>
              <a:rPr lang="zh-CN" altLang="en-US"/>
              <a:t>改为一般疑问句</a:t>
            </a:r>
            <a:r>
              <a:rPr lang="en-US" altLang="zh-CN"/>
              <a:t>)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/>
              <a:t>     _____ they _____ hats in the hall?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/>
              <a:t>3. The students have to </a:t>
            </a:r>
            <a:r>
              <a:rPr lang="en-US" altLang="zh-CN" u="sng"/>
              <a:t>wear sports shoes 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/>
              <a:t>    </a:t>
            </a:r>
            <a:r>
              <a:rPr lang="en-US" altLang="zh-CN" u="sng"/>
              <a:t>for gym class</a:t>
            </a:r>
            <a:r>
              <a:rPr lang="en-US" altLang="zh-CN"/>
              <a:t>. (</a:t>
            </a:r>
            <a:r>
              <a:rPr lang="zh-CN" altLang="en-US"/>
              <a:t>对划线部分提问</a:t>
            </a:r>
            <a:r>
              <a:rPr lang="en-US" altLang="zh-CN"/>
              <a:t>)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/>
              <a:t>    ______ do the students _____ ___ ___?</a:t>
            </a:r>
          </a:p>
        </p:txBody>
      </p:sp>
      <p:sp>
        <p:nvSpPr>
          <p:cNvPr id="109574" name="Rectangle 6"/>
          <p:cNvSpPr>
            <a:spLocks noChangeArrowheads="1"/>
          </p:cNvSpPr>
          <p:nvPr/>
        </p:nvSpPr>
        <p:spPr bwMode="auto">
          <a:xfrm>
            <a:off x="1042988" y="2066925"/>
            <a:ext cx="4133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3300"/>
                </a:solidFill>
              </a:rPr>
              <a:t>Does           have    to</a:t>
            </a:r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109575" name="Rectangle 7"/>
          <p:cNvSpPr>
            <a:spLocks noChangeArrowheads="1"/>
          </p:cNvSpPr>
          <p:nvPr/>
        </p:nvSpPr>
        <p:spPr bwMode="auto">
          <a:xfrm>
            <a:off x="971550" y="3860800"/>
            <a:ext cx="3333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3300"/>
                </a:solidFill>
              </a:rPr>
              <a:t>Can            wear</a:t>
            </a:r>
          </a:p>
        </p:txBody>
      </p:sp>
      <p:sp>
        <p:nvSpPr>
          <p:cNvPr id="109576" name="Rectangle 8"/>
          <p:cNvSpPr>
            <a:spLocks noChangeArrowheads="1"/>
          </p:cNvSpPr>
          <p:nvPr/>
        </p:nvSpPr>
        <p:spPr bwMode="auto">
          <a:xfrm>
            <a:off x="900113" y="5667375"/>
            <a:ext cx="7283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3300"/>
                </a:solidFill>
              </a:rPr>
              <a:t>What                              have    to   do</a:t>
            </a:r>
            <a:endParaRPr lang="zh-CN" altLang="en-US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4" grpId="0"/>
      <p:bldP spid="109575" grpId="0"/>
      <p:bldP spid="10957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2" name="Text Box 4"/>
          <p:cNvSpPr txBox="1">
            <a:spLocks noChangeArrowheads="1"/>
          </p:cNvSpPr>
          <p:nvPr/>
        </p:nvSpPr>
        <p:spPr bwMode="auto">
          <a:xfrm>
            <a:off x="107950" y="820738"/>
            <a:ext cx="8893175" cy="5199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15000"/>
              </a:spcBef>
            </a:pPr>
            <a:r>
              <a:rPr lang="en-US" altLang="zh-CN"/>
              <a:t>4. You can’t stand in the middle of the   </a:t>
            </a:r>
          </a:p>
          <a:p>
            <a:pPr>
              <a:lnSpc>
                <a:spcPct val="120000"/>
              </a:lnSpc>
              <a:spcBef>
                <a:spcPct val="15000"/>
              </a:spcBef>
            </a:pPr>
            <a:r>
              <a:rPr lang="en-US" altLang="zh-CN"/>
              <a:t>     street. (</a:t>
            </a:r>
            <a:r>
              <a:rPr lang="zh-CN" altLang="en-US"/>
              <a:t>改为祈使句</a:t>
            </a:r>
            <a:r>
              <a:rPr lang="en-US" altLang="zh-CN"/>
              <a:t>)</a:t>
            </a:r>
          </a:p>
          <a:p>
            <a:pPr>
              <a:lnSpc>
                <a:spcPct val="120000"/>
              </a:lnSpc>
              <a:spcBef>
                <a:spcPct val="15000"/>
              </a:spcBef>
            </a:pPr>
            <a:r>
              <a:rPr lang="en-US" altLang="zh-CN"/>
              <a:t>     _____ ______ in the middle of the street.</a:t>
            </a:r>
          </a:p>
          <a:p>
            <a:pPr>
              <a:lnSpc>
                <a:spcPct val="120000"/>
              </a:lnSpc>
              <a:spcBef>
                <a:spcPct val="15000"/>
              </a:spcBef>
            </a:pPr>
            <a:r>
              <a:rPr lang="en-US" altLang="zh-CN"/>
              <a:t>5. Take the pen to your sister. (</a:t>
            </a:r>
            <a:r>
              <a:rPr lang="zh-CN" altLang="en-US"/>
              <a:t>改为否定句</a:t>
            </a:r>
            <a:r>
              <a:rPr lang="en-US" altLang="zh-CN"/>
              <a:t>)</a:t>
            </a:r>
          </a:p>
          <a:p>
            <a:pPr>
              <a:lnSpc>
                <a:spcPct val="120000"/>
              </a:lnSpc>
              <a:spcBef>
                <a:spcPct val="15000"/>
              </a:spcBef>
            </a:pPr>
            <a:r>
              <a:rPr lang="en-US" altLang="zh-CN"/>
              <a:t>    ______ ______ the pen to your sister.</a:t>
            </a:r>
          </a:p>
          <a:p>
            <a:pPr>
              <a:lnSpc>
                <a:spcPct val="120000"/>
              </a:lnSpc>
              <a:spcBef>
                <a:spcPct val="15000"/>
              </a:spcBef>
            </a:pPr>
            <a:r>
              <a:rPr lang="en-US" altLang="zh-CN"/>
              <a:t>6. Don’t arrive late next time. (</a:t>
            </a:r>
            <a:r>
              <a:rPr lang="zh-CN" altLang="en-US"/>
              <a:t>改为同义句</a:t>
            </a:r>
            <a:r>
              <a:rPr lang="en-US" altLang="zh-CN"/>
              <a:t>)</a:t>
            </a:r>
          </a:p>
          <a:p>
            <a:pPr>
              <a:lnSpc>
                <a:spcPct val="120000"/>
              </a:lnSpc>
              <a:spcBef>
                <a:spcPct val="15000"/>
              </a:spcBef>
            </a:pPr>
            <a:r>
              <a:rPr lang="en-US" altLang="zh-CN"/>
              <a:t>     _______ ____ late next time.</a:t>
            </a:r>
            <a:endParaRPr lang="zh-CN" altLang="en-US"/>
          </a:p>
        </p:txBody>
      </p:sp>
      <p:sp>
        <p:nvSpPr>
          <p:cNvPr id="160773" name="Rectangle 5"/>
          <p:cNvSpPr>
            <a:spLocks noChangeArrowheads="1"/>
          </p:cNvSpPr>
          <p:nvPr/>
        </p:nvSpPr>
        <p:spPr bwMode="auto">
          <a:xfrm>
            <a:off x="827088" y="5300663"/>
            <a:ext cx="4572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3300"/>
                </a:solidFill>
              </a:rPr>
              <a:t>Don’t     be</a:t>
            </a:r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160774" name="Rectangle 6"/>
          <p:cNvSpPr>
            <a:spLocks noChangeArrowheads="1"/>
          </p:cNvSpPr>
          <p:nvPr/>
        </p:nvSpPr>
        <p:spPr bwMode="auto">
          <a:xfrm>
            <a:off x="684213" y="2355850"/>
            <a:ext cx="2597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3300"/>
                </a:solidFill>
              </a:rPr>
              <a:t>Don’t  stand</a:t>
            </a:r>
          </a:p>
        </p:txBody>
      </p:sp>
      <p:sp>
        <p:nvSpPr>
          <p:cNvPr id="160775" name="Rectangle 7"/>
          <p:cNvSpPr>
            <a:spLocks noChangeArrowheads="1"/>
          </p:cNvSpPr>
          <p:nvPr/>
        </p:nvSpPr>
        <p:spPr bwMode="auto">
          <a:xfrm>
            <a:off x="684213" y="3860800"/>
            <a:ext cx="2597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3300"/>
                </a:solidFill>
              </a:rPr>
              <a:t>Don’t    take</a:t>
            </a:r>
            <a:endParaRPr lang="zh-CN" altLang="en-US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3" grpId="0"/>
      <p:bldP spid="160774" grpId="0"/>
      <p:bldP spid="16077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9"/>
          <p:cNvSpPr>
            <a:spLocks noChangeArrowheads="1"/>
          </p:cNvSpPr>
          <p:nvPr/>
        </p:nvSpPr>
        <p:spPr bwMode="auto">
          <a:xfrm>
            <a:off x="900113" y="765175"/>
            <a:ext cx="7016750" cy="750888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>
                <a:solidFill>
                  <a:srgbClr val="6600FF"/>
                </a:solidFill>
                <a:latin typeface="Arial" pitchFamily="34" charset="0"/>
              </a:rPr>
              <a:t>Translate and write them down.</a:t>
            </a:r>
          </a:p>
        </p:txBody>
      </p:sp>
      <p:sp>
        <p:nvSpPr>
          <p:cNvPr id="99331" name="Rectangle 3"/>
          <p:cNvSpPr>
            <a:spLocks noChangeArrowheads="1"/>
          </p:cNvSpPr>
          <p:nvPr/>
        </p:nvSpPr>
        <p:spPr bwMode="auto">
          <a:xfrm>
            <a:off x="539750" y="1628775"/>
            <a:ext cx="7200900" cy="432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685800" indent="-685800">
              <a:lnSpc>
                <a:spcPct val="110000"/>
              </a:lnSpc>
            </a:pPr>
            <a:r>
              <a:rPr lang="en-US" altLang="zh-CN"/>
              <a:t>1. </a:t>
            </a:r>
            <a:r>
              <a:rPr lang="zh-CN" altLang="en-US"/>
              <a:t>你们学校的校规是什么？</a:t>
            </a:r>
          </a:p>
          <a:p>
            <a:pPr marL="685800" indent="-685800">
              <a:lnSpc>
                <a:spcPct val="110000"/>
              </a:lnSpc>
            </a:pPr>
            <a:endParaRPr lang="zh-CN" altLang="en-US"/>
          </a:p>
          <a:p>
            <a:pPr marL="685800" indent="-685800">
              <a:lnSpc>
                <a:spcPct val="110000"/>
              </a:lnSpc>
            </a:pPr>
            <a:r>
              <a:rPr lang="en-US" altLang="zh-CN"/>
              <a:t>2. </a:t>
            </a:r>
            <a:r>
              <a:rPr lang="zh-CN" altLang="en-US"/>
              <a:t>不要在教室或走廊里听音乐。</a:t>
            </a:r>
          </a:p>
          <a:p>
            <a:pPr marL="685800" indent="-685800">
              <a:lnSpc>
                <a:spcPct val="110000"/>
              </a:lnSpc>
            </a:pPr>
            <a:endParaRPr lang="zh-CN" altLang="en-US"/>
          </a:p>
          <a:p>
            <a:pPr marL="685800" indent="-685800">
              <a:lnSpc>
                <a:spcPct val="110000"/>
              </a:lnSpc>
            </a:pPr>
            <a:endParaRPr lang="zh-CN" altLang="en-US"/>
          </a:p>
          <a:p>
            <a:pPr marL="685800" indent="-685800">
              <a:lnSpc>
                <a:spcPct val="110000"/>
              </a:lnSpc>
            </a:pPr>
            <a:r>
              <a:rPr lang="en-US" altLang="zh-CN"/>
              <a:t>3. </a:t>
            </a:r>
            <a:r>
              <a:rPr lang="zh-CN" altLang="en-US"/>
              <a:t>我们上课不能迟到。</a:t>
            </a:r>
          </a:p>
          <a:p>
            <a:pPr marL="685800" indent="-685800">
              <a:lnSpc>
                <a:spcPct val="110000"/>
              </a:lnSpc>
            </a:pPr>
            <a:r>
              <a:rPr lang="zh-CN" altLang="en-US"/>
              <a:t>    </a:t>
            </a:r>
          </a:p>
        </p:txBody>
      </p:sp>
      <p:sp>
        <p:nvSpPr>
          <p:cNvPr id="99332" name="Rectangle 4"/>
          <p:cNvSpPr>
            <a:spLocks noChangeArrowheads="1"/>
          </p:cNvSpPr>
          <p:nvPr/>
        </p:nvSpPr>
        <p:spPr bwMode="auto">
          <a:xfrm>
            <a:off x="1116013" y="3578225"/>
            <a:ext cx="6551612" cy="113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CN">
                <a:solidFill>
                  <a:srgbClr val="FF3300"/>
                </a:solidFill>
              </a:rPr>
              <a:t>Don’t</a:t>
            </a:r>
            <a:r>
              <a:rPr lang="en-US" altLang="zh-CN">
                <a:solidFill>
                  <a:srgbClr val="3333FF"/>
                </a:solidFill>
              </a:rPr>
              <a:t> listen to music in the </a:t>
            </a:r>
          </a:p>
          <a:p>
            <a:pPr>
              <a:lnSpc>
                <a:spcPct val="95000"/>
              </a:lnSpc>
            </a:pPr>
            <a:r>
              <a:rPr lang="en-US" altLang="zh-CN">
                <a:solidFill>
                  <a:srgbClr val="3333FF"/>
                </a:solidFill>
              </a:rPr>
              <a:t>classroom or the hallways.</a:t>
            </a:r>
          </a:p>
        </p:txBody>
      </p:sp>
      <p:sp>
        <p:nvSpPr>
          <p:cNvPr id="99333" name="Rectangle 5"/>
          <p:cNvSpPr>
            <a:spLocks noChangeArrowheads="1"/>
          </p:cNvSpPr>
          <p:nvPr/>
        </p:nvSpPr>
        <p:spPr bwMode="auto">
          <a:xfrm>
            <a:off x="1042988" y="2281238"/>
            <a:ext cx="7058025" cy="61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CN">
                <a:solidFill>
                  <a:srgbClr val="FF3300"/>
                </a:solidFill>
              </a:rPr>
              <a:t>What</a:t>
            </a:r>
            <a:r>
              <a:rPr lang="en-US" altLang="zh-CN">
                <a:solidFill>
                  <a:srgbClr val="3333FF"/>
                </a:solidFill>
              </a:rPr>
              <a:t> are the </a:t>
            </a:r>
            <a:r>
              <a:rPr lang="en-US" altLang="zh-CN">
                <a:solidFill>
                  <a:srgbClr val="FF3300"/>
                </a:solidFill>
              </a:rPr>
              <a:t>rules</a:t>
            </a:r>
            <a:r>
              <a:rPr lang="en-US" altLang="zh-CN">
                <a:solidFill>
                  <a:srgbClr val="3333FF"/>
                </a:solidFill>
              </a:rPr>
              <a:t> at your school?</a:t>
            </a:r>
          </a:p>
        </p:txBody>
      </p:sp>
      <p:sp>
        <p:nvSpPr>
          <p:cNvPr id="99334" name="Rectangle 6"/>
          <p:cNvSpPr>
            <a:spLocks noChangeArrowheads="1"/>
          </p:cNvSpPr>
          <p:nvPr/>
        </p:nvSpPr>
        <p:spPr bwMode="auto">
          <a:xfrm>
            <a:off x="1042988" y="5378450"/>
            <a:ext cx="5976937" cy="61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CN">
                <a:solidFill>
                  <a:srgbClr val="3333FF"/>
                </a:solidFill>
              </a:rPr>
              <a:t>We can’t </a:t>
            </a:r>
            <a:r>
              <a:rPr lang="en-US" altLang="zh-CN">
                <a:solidFill>
                  <a:srgbClr val="FF3300"/>
                </a:solidFill>
              </a:rPr>
              <a:t>arrive late for</a:t>
            </a:r>
            <a:r>
              <a:rPr lang="en-US" altLang="zh-CN">
                <a:solidFill>
                  <a:srgbClr val="3333FF"/>
                </a:solidFill>
              </a:rPr>
              <a:t> class.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99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/>
      <p:bldP spid="99333" grpId="0"/>
      <p:bldP spid="9933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AutoShape 46"/>
          <p:cNvSpPr>
            <a:spLocks noChangeArrowheads="1"/>
          </p:cNvSpPr>
          <p:nvPr/>
        </p:nvSpPr>
        <p:spPr bwMode="auto">
          <a:xfrm>
            <a:off x="539750" y="692150"/>
            <a:ext cx="7991475" cy="5329238"/>
          </a:xfrm>
          <a:prstGeom prst="foldedCorner">
            <a:avLst>
              <a:gd name="adj" fmla="val 19222"/>
            </a:avLst>
          </a:prstGeom>
          <a:solidFill>
            <a:schemeClr val="bg1">
              <a:alpha val="94000"/>
            </a:schemeClr>
          </a:solidFill>
          <a:ln w="57150">
            <a:solidFill>
              <a:srgbClr val="CC99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1800" b="0">
              <a:latin typeface="Arial" pitchFamily="34" charset="0"/>
            </a:endParaRPr>
          </a:p>
        </p:txBody>
      </p:sp>
      <p:pic>
        <p:nvPicPr>
          <p:cNvPr id="60419" name="Picture 12" descr="20051114131298669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50"/>
          <a:stretch>
            <a:fillRect/>
          </a:stretch>
        </p:blipFill>
        <p:spPr bwMode="auto">
          <a:xfrm>
            <a:off x="611188" y="4076700"/>
            <a:ext cx="4500562" cy="193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7" name="Text Box 17"/>
          <p:cNvSpPr txBox="1">
            <a:spLocks noChangeArrowheads="1"/>
          </p:cNvSpPr>
          <p:nvPr/>
        </p:nvSpPr>
        <p:spPr bwMode="auto">
          <a:xfrm>
            <a:off x="900113" y="1268413"/>
            <a:ext cx="33020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99CC00"/>
            </a:outerShdw>
          </a:effec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Homework</a:t>
            </a:r>
          </a:p>
        </p:txBody>
      </p:sp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971550" y="2133600"/>
            <a:ext cx="7129463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5000"/>
              </a:lnSpc>
            </a:pPr>
            <a:r>
              <a:rPr lang="en-US" altLang="zh-CN"/>
              <a:t>Write down more rules you know </a:t>
            </a:r>
          </a:p>
          <a:p>
            <a:pPr marL="342900" indent="-342900">
              <a:lnSpc>
                <a:spcPct val="115000"/>
              </a:lnSpc>
            </a:pPr>
            <a:r>
              <a:rPr lang="en-US" altLang="zh-CN"/>
              <a:t>in your school. (at least 5)           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0" name="Picture 2" descr="xinsrc_56208032916055782397819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692150"/>
            <a:ext cx="2087563" cy="208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6611" name="WordArt 3"/>
          <p:cNvSpPr>
            <a:spLocks noChangeArrowheads="1" noChangeShapeType="1" noTextEdit="1"/>
          </p:cNvSpPr>
          <p:nvPr/>
        </p:nvSpPr>
        <p:spPr bwMode="auto">
          <a:xfrm>
            <a:off x="2843213" y="1844675"/>
            <a:ext cx="331311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Preview</a:t>
            </a:r>
            <a:endParaRPr lang="zh-CN" altLang="en-US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96612" name="Picture 4" descr="心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062288"/>
            <a:ext cx="34925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6613" name="Picture 5" descr="心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868863"/>
            <a:ext cx="34925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6614" name="Text Box 6"/>
          <p:cNvSpPr txBox="1">
            <a:spLocks noChangeArrowheads="1"/>
          </p:cNvSpPr>
          <p:nvPr/>
        </p:nvSpPr>
        <p:spPr bwMode="auto">
          <a:xfrm>
            <a:off x="828675" y="2781300"/>
            <a:ext cx="6264275" cy="311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/>
              <a:t>To preview the new words and expressions</a:t>
            </a:r>
          </a:p>
          <a:p>
            <a:pPr>
              <a:lnSpc>
                <a:spcPct val="110000"/>
              </a:lnSpc>
            </a:pPr>
            <a:endParaRPr lang="en-US" altLang="zh-CN"/>
          </a:p>
          <a:p>
            <a:pPr>
              <a:lnSpc>
                <a:spcPct val="110000"/>
              </a:lnSpc>
            </a:pPr>
            <a:r>
              <a:rPr lang="en-US" altLang="zh-CN"/>
              <a:t>Do you know the rules for the school library?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WordArt 2"/>
          <p:cNvSpPr>
            <a:spLocks noChangeArrowheads="1" noChangeShapeType="1" noTextEdit="1"/>
          </p:cNvSpPr>
          <p:nvPr/>
        </p:nvSpPr>
        <p:spPr bwMode="auto">
          <a:xfrm>
            <a:off x="1476375" y="3500438"/>
            <a:ext cx="5688013" cy="20145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Thank you.</a:t>
            </a:r>
            <a:endParaRPr lang="zh-CN" altLang="en-US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Text Box 2"/>
          <p:cNvSpPr txBox="1">
            <a:spLocks noChangeArrowheads="1"/>
          </p:cNvSpPr>
          <p:nvPr/>
        </p:nvSpPr>
        <p:spPr bwMode="auto">
          <a:xfrm>
            <a:off x="684213" y="1268413"/>
            <a:ext cx="2708275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>
                <a:solidFill>
                  <a:srgbClr val="0000FF"/>
                </a:solidFill>
              </a:rPr>
              <a:t>sorry</a:t>
            </a:r>
          </a:p>
          <a:p>
            <a:pPr algn="r"/>
            <a:endParaRPr lang="en-US" altLang="zh-CN">
              <a:solidFill>
                <a:srgbClr val="0000FF"/>
              </a:solidFill>
            </a:endParaRPr>
          </a:p>
          <a:p>
            <a:pPr algn="r"/>
            <a:r>
              <a:rPr lang="en-US" altLang="zh-CN">
                <a:solidFill>
                  <a:srgbClr val="0000FF"/>
                </a:solidFill>
              </a:rPr>
              <a:t>outside</a:t>
            </a:r>
          </a:p>
          <a:p>
            <a:pPr algn="r"/>
            <a:endParaRPr lang="en-US" altLang="zh-CN">
              <a:solidFill>
                <a:srgbClr val="0000FF"/>
              </a:solidFill>
            </a:endParaRPr>
          </a:p>
          <a:p>
            <a:pPr algn="r"/>
            <a:r>
              <a:rPr lang="en-US" altLang="zh-CN">
                <a:solidFill>
                  <a:srgbClr val="0000FF"/>
                </a:solidFill>
              </a:rPr>
              <a:t>wear</a:t>
            </a:r>
          </a:p>
          <a:p>
            <a:pPr algn="r"/>
            <a:r>
              <a:rPr lang="en-US" altLang="zh-CN">
                <a:solidFill>
                  <a:srgbClr val="0000FF"/>
                </a:solidFill>
              </a:rPr>
              <a:t>important</a:t>
            </a:r>
          </a:p>
          <a:p>
            <a:pPr algn="r"/>
            <a:r>
              <a:rPr lang="en-US" altLang="zh-CN">
                <a:solidFill>
                  <a:srgbClr val="0000FF"/>
                </a:solidFill>
              </a:rPr>
              <a:t>bring</a:t>
            </a:r>
          </a:p>
          <a:p>
            <a:pPr algn="r"/>
            <a:r>
              <a:rPr lang="en-US" altLang="zh-CN">
                <a:solidFill>
                  <a:srgbClr val="0000FF"/>
                </a:solidFill>
              </a:rPr>
              <a:t>uniform</a:t>
            </a:r>
          </a:p>
          <a:p>
            <a:pPr algn="r"/>
            <a:r>
              <a:rPr lang="en-US" altLang="zh-CN">
                <a:solidFill>
                  <a:srgbClr val="0000FF"/>
                </a:solidFill>
              </a:rPr>
              <a:t>quiet</a:t>
            </a:r>
          </a:p>
        </p:txBody>
      </p:sp>
      <p:sp>
        <p:nvSpPr>
          <p:cNvPr id="198659" name="Text Box 3"/>
          <p:cNvSpPr txBox="1">
            <a:spLocks noChangeArrowheads="1"/>
          </p:cNvSpPr>
          <p:nvPr/>
        </p:nvSpPr>
        <p:spPr bwMode="auto">
          <a:xfrm>
            <a:off x="3321050" y="1270000"/>
            <a:ext cx="5211763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i="1">
                <a:solidFill>
                  <a:srgbClr val="FF0000"/>
                </a:solidFill>
              </a:rPr>
              <a:t>adj.</a:t>
            </a:r>
            <a:r>
              <a:rPr lang="en-US" altLang="zh-CN"/>
              <a:t> </a:t>
            </a:r>
            <a:r>
              <a:rPr lang="zh-CN" altLang="en-US"/>
              <a:t>抱歉的；难过的；</a:t>
            </a:r>
          </a:p>
          <a:p>
            <a:r>
              <a:rPr lang="zh-CN" altLang="en-US"/>
              <a:t>       惋惜的</a:t>
            </a:r>
          </a:p>
          <a:p>
            <a:r>
              <a:rPr lang="en-US" altLang="zh-CN" i="1">
                <a:solidFill>
                  <a:srgbClr val="FF0000"/>
                </a:solidFill>
              </a:rPr>
              <a:t>adv.</a:t>
            </a:r>
            <a:r>
              <a:rPr lang="en-US" altLang="zh-CN"/>
              <a:t> </a:t>
            </a:r>
            <a:r>
              <a:rPr lang="zh-CN" altLang="en-US"/>
              <a:t>在外面</a:t>
            </a:r>
          </a:p>
          <a:p>
            <a:r>
              <a:rPr lang="en-US" altLang="zh-CN" i="1">
                <a:solidFill>
                  <a:srgbClr val="FF0000"/>
                </a:solidFill>
              </a:rPr>
              <a:t>adj.</a:t>
            </a:r>
            <a:r>
              <a:rPr lang="en-US" altLang="zh-CN"/>
              <a:t> </a:t>
            </a:r>
            <a:r>
              <a:rPr lang="zh-CN" altLang="en-US"/>
              <a:t>外面的</a:t>
            </a:r>
          </a:p>
          <a:p>
            <a:r>
              <a:rPr lang="en-US" altLang="zh-CN" i="1">
                <a:solidFill>
                  <a:srgbClr val="FF0000"/>
                </a:solidFill>
              </a:rPr>
              <a:t>v.</a:t>
            </a:r>
            <a:r>
              <a:rPr lang="en-US" altLang="zh-CN"/>
              <a:t> </a:t>
            </a:r>
            <a:r>
              <a:rPr lang="zh-CN" altLang="en-US"/>
              <a:t>穿；戴</a:t>
            </a:r>
          </a:p>
          <a:p>
            <a:r>
              <a:rPr lang="en-US" altLang="zh-CN" i="1">
                <a:solidFill>
                  <a:srgbClr val="FF0000"/>
                </a:solidFill>
              </a:rPr>
              <a:t>adj.</a:t>
            </a:r>
            <a:r>
              <a:rPr lang="en-US" altLang="zh-CN"/>
              <a:t> </a:t>
            </a:r>
            <a:r>
              <a:rPr lang="zh-CN" altLang="en-US"/>
              <a:t>重要的</a:t>
            </a:r>
          </a:p>
          <a:p>
            <a:r>
              <a:rPr lang="en-US" altLang="zh-CN" i="1">
                <a:solidFill>
                  <a:srgbClr val="FF0000"/>
                </a:solidFill>
              </a:rPr>
              <a:t>v.</a:t>
            </a:r>
            <a:r>
              <a:rPr lang="en-US" altLang="zh-CN"/>
              <a:t> </a:t>
            </a:r>
            <a:r>
              <a:rPr lang="zh-CN" altLang="en-US"/>
              <a:t>带来；取来</a:t>
            </a:r>
          </a:p>
          <a:p>
            <a:r>
              <a:rPr lang="en-US" altLang="zh-CN" i="1">
                <a:solidFill>
                  <a:srgbClr val="FF0000"/>
                </a:solidFill>
              </a:rPr>
              <a:t>n.</a:t>
            </a:r>
            <a:r>
              <a:rPr lang="en-US" altLang="zh-CN"/>
              <a:t> </a:t>
            </a:r>
            <a:r>
              <a:rPr lang="zh-CN" altLang="en-US"/>
              <a:t>校服；制服</a:t>
            </a:r>
          </a:p>
          <a:p>
            <a:r>
              <a:rPr lang="en-US" altLang="zh-CN" i="1">
                <a:solidFill>
                  <a:srgbClr val="FF0000"/>
                </a:solidFill>
              </a:rPr>
              <a:t>adj.</a:t>
            </a:r>
            <a:r>
              <a:rPr lang="en-US" altLang="zh-CN"/>
              <a:t> </a:t>
            </a:r>
            <a:r>
              <a:rPr lang="zh-CN" altLang="en-US"/>
              <a:t>安静的</a:t>
            </a:r>
          </a:p>
        </p:txBody>
      </p:sp>
      <p:grpSp>
        <p:nvGrpSpPr>
          <p:cNvPr id="198660" name="Group 4"/>
          <p:cNvGrpSpPr>
            <a:grpSpLocks/>
          </p:cNvGrpSpPr>
          <p:nvPr/>
        </p:nvGrpSpPr>
        <p:grpSpPr bwMode="auto">
          <a:xfrm>
            <a:off x="1476375" y="503238"/>
            <a:ext cx="6480175" cy="765175"/>
            <a:chOff x="1066" y="391"/>
            <a:chExt cx="4082" cy="482"/>
          </a:xfrm>
        </p:grpSpPr>
        <p:pic>
          <p:nvPicPr>
            <p:cNvPr id="181251" name="Picture 3" descr="BAN_22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" y="391"/>
              <a:ext cx="4082" cy="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8662" name="Text Box 6"/>
            <p:cNvSpPr txBox="1">
              <a:spLocks noChangeArrowheads="1"/>
            </p:cNvSpPr>
            <p:nvPr/>
          </p:nvSpPr>
          <p:spPr bwMode="auto">
            <a:xfrm>
              <a:off x="1700" y="441"/>
              <a:ext cx="3085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CC00CC"/>
                  </a:solidFill>
                </a:rPr>
                <a:t>Words and expressions</a:t>
              </a:r>
            </a:p>
          </p:txBody>
        </p:sp>
      </p:grp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9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9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98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98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98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98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98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198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198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AutoShape 2"/>
          <p:cNvSpPr>
            <a:spLocks noChangeArrowheads="1"/>
          </p:cNvSpPr>
          <p:nvPr/>
        </p:nvSpPr>
        <p:spPr bwMode="auto">
          <a:xfrm>
            <a:off x="515938" y="2779713"/>
            <a:ext cx="311150" cy="330200"/>
          </a:xfrm>
          <a:prstGeom prst="star5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563" name="WordArt 15"/>
          <p:cNvSpPr>
            <a:spLocks noChangeArrowheads="1" noChangeShapeType="1" noTextEdit="1"/>
          </p:cNvSpPr>
          <p:nvPr/>
        </p:nvSpPr>
        <p:spPr bwMode="auto">
          <a:xfrm>
            <a:off x="3419475" y="1412875"/>
            <a:ext cx="3219450" cy="922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Objectives</a:t>
            </a:r>
            <a:endParaRPr lang="zh-CN" altLang="en-US" kern="10">
              <a:ln w="19050">
                <a:solidFill>
                  <a:srgbClr val="FF66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94564" name="Picture 4" descr="女英语教师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052513"/>
            <a:ext cx="16002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565" name="Text Box 5"/>
          <p:cNvSpPr txBox="1">
            <a:spLocks noChangeArrowheads="1"/>
          </p:cNvSpPr>
          <p:nvPr/>
        </p:nvSpPr>
        <p:spPr bwMode="auto">
          <a:xfrm>
            <a:off x="828675" y="2651125"/>
            <a:ext cx="7704138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/>
              <a:t>To learn to talk about school rules </a:t>
            </a:r>
          </a:p>
          <a:p>
            <a:pPr>
              <a:spcBef>
                <a:spcPct val="30000"/>
              </a:spcBef>
            </a:pPr>
            <a:r>
              <a:rPr lang="en-US" altLang="zh-CN"/>
              <a:t>To learn to use imperatives</a:t>
            </a:r>
          </a:p>
          <a:p>
            <a:pPr>
              <a:spcBef>
                <a:spcPct val="30000"/>
              </a:spcBef>
            </a:pPr>
            <a:r>
              <a:rPr lang="en-US" altLang="zh-CN"/>
              <a:t>To learn to use </a:t>
            </a:r>
            <a:r>
              <a:rPr lang="en-US" altLang="zh-CN" i="1"/>
              <a:t>can</a:t>
            </a:r>
            <a:r>
              <a:rPr lang="en-US" altLang="zh-CN"/>
              <a:t> for permission</a:t>
            </a:r>
          </a:p>
          <a:p>
            <a:pPr>
              <a:spcBef>
                <a:spcPct val="30000"/>
              </a:spcBef>
            </a:pPr>
            <a:r>
              <a:rPr lang="en-US" altLang="zh-CN"/>
              <a:t>To learn to use modal verbs </a:t>
            </a:r>
            <a:r>
              <a:rPr lang="en-US" altLang="zh-CN" i="1"/>
              <a:t>have to, must</a:t>
            </a:r>
            <a:endParaRPr lang="en-US" altLang="zh-CN"/>
          </a:p>
        </p:txBody>
      </p:sp>
      <p:sp>
        <p:nvSpPr>
          <p:cNvPr id="194566" name="AutoShape 6"/>
          <p:cNvSpPr>
            <a:spLocks noChangeArrowheads="1"/>
          </p:cNvSpPr>
          <p:nvPr/>
        </p:nvSpPr>
        <p:spPr bwMode="auto">
          <a:xfrm>
            <a:off x="515938" y="3498850"/>
            <a:ext cx="311150" cy="330200"/>
          </a:xfrm>
          <a:prstGeom prst="star5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569" name="AutoShape 9"/>
          <p:cNvSpPr>
            <a:spLocks noChangeArrowheads="1"/>
          </p:cNvSpPr>
          <p:nvPr/>
        </p:nvSpPr>
        <p:spPr bwMode="auto">
          <a:xfrm>
            <a:off x="539750" y="4219575"/>
            <a:ext cx="311150" cy="330200"/>
          </a:xfrm>
          <a:prstGeom prst="star5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570" name="AutoShape 10"/>
          <p:cNvSpPr>
            <a:spLocks noChangeArrowheads="1"/>
          </p:cNvSpPr>
          <p:nvPr/>
        </p:nvSpPr>
        <p:spPr bwMode="auto">
          <a:xfrm>
            <a:off x="539750" y="4938713"/>
            <a:ext cx="311150" cy="330200"/>
          </a:xfrm>
          <a:prstGeom prst="star5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971550" y="3500438"/>
            <a:ext cx="5211763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000"/>
              <a:t>What school rules </a:t>
            </a:r>
          </a:p>
          <a:p>
            <a:r>
              <a:rPr lang="en-US" altLang="zh-CN" sz="5000"/>
              <a:t>do you know?</a:t>
            </a:r>
            <a:endParaRPr lang="zh-CN" altLang="en-US" sz="5000"/>
          </a:p>
        </p:txBody>
      </p:sp>
      <p:pic>
        <p:nvPicPr>
          <p:cNvPr id="66563" name="Picture 3" descr="we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692150"/>
            <a:ext cx="1439863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4" name="Picture 4" descr="2858270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692150"/>
            <a:ext cx="1439863" cy="143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7_默认设计模板">
  <a:themeElements>
    <a:clrScheme name="17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7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7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036">
  <a:themeElements>
    <a:clrScheme name="036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036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036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36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6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6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6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6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6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默认设计模板">
  <a:themeElements>
    <a:clrScheme name="5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默认设计模板">
  <a:themeElements>
    <a:clrScheme name="8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8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17_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036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17_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自定义设计方案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5.xml><?xml version="1.0" encoding="utf-8"?>
<a:themeOverride xmlns:a="http://schemas.openxmlformats.org/drawingml/2006/main">
  <a:clrScheme name="1_自定义设计方案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6.xml><?xml version="1.0" encoding="utf-8"?>
<a:themeOverride xmlns:a="http://schemas.openxmlformats.org/drawingml/2006/main">
  <a:clrScheme name="2_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7.xml><?xml version="1.0" encoding="utf-8"?>
<a:themeOverride xmlns:a="http://schemas.openxmlformats.org/drawingml/2006/main">
  <a:clrScheme name="1_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4533</TotalTime>
  <Words>2077</Words>
  <Application>Microsoft Office PowerPoint</Application>
  <PresentationFormat>全屏显示(4:3)</PresentationFormat>
  <Paragraphs>453</Paragraphs>
  <Slides>67</Slides>
  <Notes>0</Notes>
  <HiddenSlides>0</HiddenSlides>
  <MMClips>8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67</vt:i4>
      </vt:variant>
    </vt:vector>
  </HeadingPairs>
  <TitlesOfParts>
    <vt:vector size="85" baseType="lpstr">
      <vt:lpstr>Times New Roman</vt:lpstr>
      <vt:lpstr>宋体</vt:lpstr>
      <vt:lpstr>Arial</vt:lpstr>
      <vt:lpstr>华文新魏</vt:lpstr>
      <vt:lpstr>华文细黑</vt:lpstr>
      <vt:lpstr>Arial Black</vt:lpstr>
      <vt:lpstr>Georgia</vt:lpstr>
      <vt:lpstr>黑体</vt:lpstr>
      <vt:lpstr>Wingdings</vt:lpstr>
      <vt:lpstr>自定义设计方案</vt:lpstr>
      <vt:lpstr>1_默认设计模板</vt:lpstr>
      <vt:lpstr>1_自定义设计方案</vt:lpstr>
      <vt:lpstr>2_默认设计模板</vt:lpstr>
      <vt:lpstr>17_默认设计模板</vt:lpstr>
      <vt:lpstr>036</vt:lpstr>
      <vt:lpstr>默认设计模板</vt:lpstr>
      <vt:lpstr>5_默认设计模板</vt:lpstr>
      <vt:lpstr>8_默认设计模板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School rules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蒋凤娟</dc:creator>
  <cp:lastModifiedBy>user</cp:lastModifiedBy>
  <cp:revision>479</cp:revision>
  <dcterms:created xsi:type="dcterms:W3CDTF">2005-11-21T12:59:25Z</dcterms:created>
  <dcterms:modified xsi:type="dcterms:W3CDTF">2015-08-12T02:03:38Z</dcterms:modified>
</cp:coreProperties>
</file>